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3-->
<p:presentation xmlns:r="http://schemas.openxmlformats.org/officeDocument/2006/relationships" xmlns:a="http://schemas.openxmlformats.org/drawingml/2006/main" xmlns:p="http://schemas.openxmlformats.org/presentationml/2006/main" removePersonalInfoOnSave="1" saveSubsetFonts="1">
  <p:sldMasterIdLst>
    <p:sldMasterId id="2147483852" r:id="rId1"/>
    <p:sldMasterId id="2147483865" r:id="rId2"/>
    <p:sldMasterId id="2147483886" r:id="rId3"/>
    <p:sldMasterId id="2147483907" r:id="rId4"/>
    <p:sldMasterId id="2147483928" r:id="rId5"/>
    <p:sldMasterId id="2147483949" r:id="rId6"/>
  </p:sldMasterIdLst>
  <p:notesMasterIdLst>
    <p:notesMasterId r:id="rId7"/>
  </p:notesMasterIdLst>
  <p:handoutMasterIdLst>
    <p:handoutMasterId r:id="rId8"/>
  </p:handoutMasterIdLst>
  <p:sldIdLst>
    <p:sldId id="257" r:id="rId9"/>
    <p:sldId id="258" r:id="rId10"/>
    <p:sldId id="259" r:id="rId11"/>
    <p:sldId id="276" r:id="rId12"/>
    <p:sldId id="262" r:id="rId13"/>
    <p:sldId id="260" r:id="rId14"/>
    <p:sldId id="261" r:id="rId15"/>
    <p:sldId id="263" r:id="rId16"/>
    <p:sldId id="265" r:id="rId17"/>
    <p:sldId id="266" r:id="rId18"/>
    <p:sldId id="271" r:id="rId19"/>
    <p:sldId id="280" r:id="rId20"/>
    <p:sldId id="268" r:id="rId21"/>
    <p:sldId id="277" r:id="rId22"/>
    <p:sldId id="279" r:id="rId23"/>
    <p:sldId id="278" r:id="rId24"/>
    <p:sldId id="273" r:id="rId25"/>
  </p:sldIdLst>
  <p:sldSz cx="12192000" cy="6858000"/>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AD3"/>
    <a:srgbClr val="000066"/>
    <a:srgbClr val="000000"/>
    <a:srgbClr val="00CCFF"/>
    <a:srgbClr val="CAF8F9"/>
    <a:srgbClr val="A2E8EB"/>
    <a:srgbClr val="B0EFEF"/>
    <a:srgbClr val="7C716C"/>
    <a:srgbClr val="FAFAFC"/>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6398" autoAdjust="0"/>
  </p:normalViewPr>
  <p:slideViewPr>
    <p:cSldViewPr snapToGrid="0" showGuides="1">
      <p:cViewPr varScale="1">
        <p:scale>
          <a:sx n="71" d="100"/>
          <a:sy n="71" d="100"/>
        </p:scale>
        <p:origin x="178" y="31"/>
      </p:cViewPr>
      <p:guideLst>
        <p:guide orient="horz" pos="2160"/>
        <p:guide pos="3744"/>
      </p:guideLst>
    </p:cSldViewPr>
  </p:slideViewPr>
  <p:outlineViewPr>
    <p:cViewPr>
      <p:scale>
        <a:sx n="33" d="100"/>
        <a:sy n="33" d="100"/>
      </p:scale>
      <p:origin x="0" y="-5563"/>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2" d="100"/>
          <a:sy n="62" d="100"/>
        </p:scale>
        <p:origin x="2309" y="5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slideMaster" Target="slideMasters/slideMaster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tags" Target="tags/tag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slideMaster" Target="slideMasters/slideMaster3.xml" /><Relationship Id="rId30"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notesMaster" Target="notesMasters/notesMaster1.xml" /><Relationship Id="rId8" Type="http://schemas.openxmlformats.org/officeDocument/2006/relationships/handoutMaster" Target="handoutMasters/handoutMaster1.xml" /><Relationship Id="rId9" Type="http://schemas.openxmlformats.org/officeDocument/2006/relationships/slide" Target="slides/slide1.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openxmlformats.org/officeDocument/2006/relationships/themeOverride" Target="../theme/themeOverrid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openxmlformats.org/officeDocument/2006/relationships/themeOverride" Target="../theme/themeOverride3.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2738097012043"/>
          <c:y val="0.02678571455180645"/>
          <c:w val="0.9345238208770752"/>
          <c:h val="0.73692172765731812"/>
        </c:manualLayout>
      </c:layout>
      <c:barChart>
        <c:barDir val="col"/>
        <c:grouping val="stacked"/>
        <c:varyColors val="0"/>
        <c:ser>
          <c:idx val="0"/>
          <c:order val="0"/>
          <c:tx>
            <c:strRef>
              <c:f>Sheet1!$B$1</c:f>
              <c:strCache>
                <c:ptCount val="1"/>
                <c:pt idx="0">
                  <c:v>Low Priority</c:v>
                </c:pt>
              </c:strCache>
            </c:strRef>
          </c:tx>
          <c:spPr>
            <a:ln w="9525">
              <a:solidFill>
                <a:schemeClr val="bg1"/>
              </a:solidFill>
            </a:ln>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numFmt formatCode="0%" sourceLinked="0"/>
            <c:spPr>
              <a:noFill/>
              <a:ln>
                <a:noFill/>
              </a:ln>
            </c:spPr>
            <c:txPr>
              <a:bodyPr/>
              <a:p>
                <a:pPr>
                  <a:defRPr b="1" smtId="4294967295"/>
                </a:pPr>
                <a:endParaRPr lang="en-US"/>
              </a:p>
            </c:txPr>
            <c:showLegendKey val="0"/>
            <c:showVal val="1"/>
            <c:showCatName val="0"/>
            <c:showSerName val="0"/>
            <c:showPercent val="0"/>
            <c:showBubbleSize val="0"/>
            <c:showLeaderLines val="0"/>
          </c:dLbls>
          <c:cat>
            <c:numRef>
              <c:f>Sheet1!$A$2:$A$4</c:f>
              <c:numCache>
                <c:formatCode>General</c:formatCode>
                <c:ptCount val="3"/>
                <c:pt idx="0">
                  <c:v>2015</c:v>
                </c:pt>
                <c:pt idx="1">
                  <c:v>2016</c:v>
                </c:pt>
                <c:pt idx="2">
                  <c:v>2017</c:v>
                </c:pt>
              </c:numCache>
            </c:numRef>
          </c:cat>
          <c:val>
            <c:numRef>
              <c:f>Sheet1!$B$2:$B$4</c:f>
              <c:numCache>
                <c:formatCode>0%</c:formatCode>
                <c:ptCount val="3"/>
                <c:pt idx="0">
                  <c:v>0.125</c:v>
                </c:pt>
                <c:pt idx="1">
                  <c:v>0.09</c:v>
                </c:pt>
                <c:pt idx="2">
                  <c:v>0.13</c:v>
                </c:pt>
              </c:numCache>
            </c:numRef>
          </c:val>
          <c:extLst>
            <c:ext xmlns:c16="http://schemas.microsoft.com/office/drawing/2014/chart" uri="{C3380CC4-5D6E-409C-BE32-E72D297353CC}">
              <c16:uniqueId val="{00000000-8D60-4EF0-A5A8-50D63D355F6A}"/>
            </c:ext>
          </c:extLst>
        </c:ser>
        <c:ser>
          <c:idx val="1"/>
          <c:order val="1"/>
          <c:tx>
            <c:strRef>
              <c:f>Sheet1!$C$1</c:f>
              <c:strCache>
                <c:ptCount val="1"/>
                <c:pt idx="0">
                  <c:v>Medium Priority</c:v>
                </c:pt>
              </c:strCache>
            </c:strRef>
          </c:tx>
          <c:spPr>
            <a:ln w="9525">
              <a:solidFill>
                <a:schemeClr val="bg1"/>
              </a:solidFill>
            </a:ln>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numFmt formatCode="0%" sourceLinked="0"/>
            <c:spPr>
              <a:noFill/>
              <a:ln>
                <a:noFill/>
              </a:ln>
            </c:spPr>
            <c:txPr>
              <a:bodyPr/>
              <a:p>
                <a:pPr>
                  <a:defRPr b="1" smtId="4294967295"/>
                </a:pPr>
                <a:endParaRPr lang="en-US"/>
              </a:p>
            </c:txPr>
            <c:showLegendKey val="0"/>
            <c:showVal val="1"/>
            <c:showCatName val="0"/>
            <c:showSerName val="0"/>
            <c:showPercent val="0"/>
            <c:showBubbleSize val="0"/>
            <c:showLeaderLines val="0"/>
          </c:dLbls>
          <c:cat>
            <c:numRef>
              <c:f>Sheet1!$A$2:$A$4</c:f>
              <c:numCache>
                <c:formatCode>General</c:formatCode>
                <c:ptCount val="3"/>
                <c:pt idx="0">
                  <c:v>2015</c:v>
                </c:pt>
                <c:pt idx="1">
                  <c:v>2016</c:v>
                </c:pt>
                <c:pt idx="2">
                  <c:v>2017</c:v>
                </c:pt>
              </c:numCache>
            </c:numRef>
          </c:cat>
          <c:val>
            <c:numRef>
              <c:f>Sheet1!$C$2:$C$4</c:f>
              <c:numCache>
                <c:formatCode>0%</c:formatCode>
                <c:ptCount val="3"/>
                <c:pt idx="0">
                  <c:v>0.28</c:v>
                </c:pt>
                <c:pt idx="1">
                  <c:v>0.25</c:v>
                </c:pt>
                <c:pt idx="2">
                  <c:v>0.36</c:v>
                </c:pt>
              </c:numCache>
            </c:numRef>
          </c:val>
          <c:extLst>
            <c:ext xmlns:c16="http://schemas.microsoft.com/office/drawing/2014/chart" uri="{C3380CC4-5D6E-409C-BE32-E72D297353CC}">
              <c16:uniqueId val="{00000001-8D60-4EF0-A5A8-50D63D355F6A}"/>
            </c:ext>
          </c:extLst>
        </c:ser>
        <c:ser>
          <c:idx val="2"/>
          <c:order val="2"/>
          <c:tx>
            <c:strRef>
              <c:f>Sheet1!$D$1</c:f>
              <c:strCache>
                <c:ptCount val="1"/>
                <c:pt idx="0">
                  <c:v>High Priority</c:v>
                </c:pt>
              </c:strCache>
            </c:strRef>
          </c:tx>
          <c:spPr>
            <a:ln w="9525">
              <a:solidFill>
                <a:schemeClr val="bg1"/>
              </a:solidFill>
            </a:ln>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numFmt formatCode="0%" sourceLinked="0"/>
            <c:spPr>
              <a:noFill/>
              <a:ln>
                <a:noFill/>
              </a:ln>
            </c:spPr>
            <c:txPr>
              <a:bodyPr/>
              <a:p>
                <a:pPr>
                  <a:defRPr b="1" smtId="4294967295">
                    <a:solidFill>
                      <a:schemeClr val="bg1"/>
                    </a:solidFill>
                  </a:defRPr>
                </a:pPr>
                <a:endParaRPr lang="en-US"/>
              </a:p>
            </c:txPr>
            <c:showLegendKey val="0"/>
            <c:showVal val="1"/>
            <c:showCatName val="0"/>
            <c:showSerName val="0"/>
            <c:showPercent val="0"/>
            <c:showBubbleSize val="0"/>
            <c:showLeaderLines val="0"/>
          </c:dLbls>
          <c:cat>
            <c:numRef>
              <c:f>Sheet1!$A$2:$A$4</c:f>
              <c:numCache>
                <c:formatCode>General</c:formatCode>
                <c:ptCount val="3"/>
                <c:pt idx="0">
                  <c:v>2015</c:v>
                </c:pt>
                <c:pt idx="1">
                  <c:v>2016</c:v>
                </c:pt>
                <c:pt idx="2">
                  <c:v>2017</c:v>
                </c:pt>
              </c:numCache>
            </c:numRef>
          </c:cat>
          <c:val>
            <c:numRef>
              <c:f>Sheet1!$D$2:$D$4</c:f>
              <c:numCache>
                <c:formatCode>0%</c:formatCode>
                <c:ptCount val="3"/>
                <c:pt idx="0">
                  <c:v>0.4</c:v>
                </c:pt>
                <c:pt idx="1">
                  <c:v>0.44</c:v>
                </c:pt>
                <c:pt idx="2">
                  <c:v>0.3</c:v>
                </c:pt>
              </c:numCache>
            </c:numRef>
          </c:val>
          <c:extLst>
            <c:ext xmlns:c16="http://schemas.microsoft.com/office/drawing/2014/chart" uri="{C3380CC4-5D6E-409C-BE32-E72D297353CC}">
              <c16:uniqueId val="{00000002-8D60-4EF0-A5A8-50D63D355F6A}"/>
            </c:ext>
          </c:extLst>
        </c:ser>
        <c:ser>
          <c:idx val="3"/>
          <c:order val="3"/>
          <c:tx>
            <c:strRef>
              <c:f>Sheet1!$E$1</c:f>
              <c:strCache>
                <c:ptCount val="1"/>
                <c:pt idx="0">
                  <c:v>Top Priority</c:v>
                </c:pt>
              </c:strCache>
            </c:strRef>
          </c:tx>
          <c:spPr>
            <a:solidFill>
              <a:schemeClr val="accent4"/>
            </a:solidFill>
            <a:ln w="9525">
              <a:solidFill>
                <a:schemeClr val="bg1"/>
              </a:solidFill>
            </a:ln>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numFmt formatCode="0%" sourceLinked="0"/>
            <c:spPr>
              <a:noFill/>
              <a:ln>
                <a:noFill/>
              </a:ln>
            </c:spPr>
            <c:txPr>
              <a:bodyPr/>
              <a:p>
                <a:pPr>
                  <a:defRPr b="1" smtId="4294967295">
                    <a:solidFill>
                      <a:schemeClr val="bg1"/>
                    </a:solidFill>
                  </a:defRPr>
                </a:pPr>
                <a:endParaRPr lang="en-US"/>
              </a:p>
            </c:txPr>
            <c:showLegendKey val="0"/>
            <c:showVal val="1"/>
            <c:showCatName val="0"/>
            <c:showSerName val="0"/>
            <c:showPercent val="0"/>
            <c:showBubbleSize val="0"/>
            <c:showLeaderLines val="0"/>
          </c:dLbls>
          <c:cat>
            <c:numRef>
              <c:f>Sheet1!$A$2:$A$4</c:f>
              <c:numCache>
                <c:formatCode>General</c:formatCode>
                <c:ptCount val="3"/>
                <c:pt idx="0">
                  <c:v>2015</c:v>
                </c:pt>
                <c:pt idx="1">
                  <c:v>2016</c:v>
                </c:pt>
                <c:pt idx="2">
                  <c:v>2017</c:v>
                </c:pt>
              </c:numCache>
            </c:numRef>
          </c:cat>
          <c:val>
            <c:numRef>
              <c:f>Sheet1!$E$2:$E$4</c:f>
              <c:numCache>
                <c:formatCode>0%</c:formatCode>
                <c:ptCount val="3"/>
                <c:pt idx="0">
                  <c:v>0.195</c:v>
                </c:pt>
                <c:pt idx="1">
                  <c:v>0.22</c:v>
                </c:pt>
                <c:pt idx="2">
                  <c:v>0.21</c:v>
                </c:pt>
              </c:numCache>
            </c:numRef>
          </c:val>
          <c:extLst>
            <c:ext xmlns:c16="http://schemas.microsoft.com/office/drawing/2014/chart" uri="{C3380CC4-5D6E-409C-BE32-E72D297353CC}">
              <c16:uniqueId val="{00000003-8D60-4EF0-A5A8-50D63D355F6A}"/>
            </c:ext>
          </c:extLst>
        </c:ser>
        <c:dLbls>
          <c:showLegendKey val="0"/>
          <c:showVal val="0"/>
          <c:showCatName val="0"/>
          <c:showSerName val="0"/>
          <c:showPercent val="0"/>
          <c:showBubbleSize val="0"/>
          <c:showLeaderLines val="0"/>
        </c:dLbls>
        <c:gapWidth val="50"/>
        <c:overlap val="100"/>
        <c:axId val="456176064"/>
        <c:axId val="456176456"/>
      </c:barChart>
      <c:catAx>
        <c:axId val="456176064"/>
        <c:scaling>
          <c:orientation/>
        </c:scaling>
        <c:delete val="0"/>
        <c:axPos val="b"/>
        <c:numFmt formatCode="General" sourceLinked="0"/>
        <c:majorTickMark val="none"/>
        <c:minorTickMark val="none"/>
        <c:spPr>
          <a:ln>
            <a:solidFill>
              <a:schemeClr val="accent4"/>
            </a:solidFill>
            <a:miter lim="800000"/>
          </a:ln>
        </c:spPr>
        <c:txPr>
          <a:bodyPr/>
          <a:p>
            <a:pPr>
              <a:defRPr i="1" smtId="4294967295"/>
            </a:pPr>
            <a:endParaRPr lang="en-US"/>
          </a:p>
        </c:txPr>
        <c:crossAx val="456176456"/>
        <c:crosses val="autoZero"/>
        <c:auto val="0"/>
        <c:lblAlgn val="ctr"/>
        <c:lblOffset/>
        <c:noMultiLvlLbl val="0"/>
      </c:catAx>
      <c:valAx>
        <c:axId val="456176456"/>
        <c:scaling>
          <c:orientation/>
        </c:scaling>
        <c:delete val="1"/>
        <c:axPos val="l"/>
        <c:numFmt formatCode="0%" sourceLinked="1"/>
        <c:majorTickMark val="none"/>
        <c:minorTickMark val="none"/>
        <c:crossAx val="456176064"/>
        <c:crossBetween val="between"/>
      </c:valAx>
      <c:spPr>
        <a:noFill/>
        <a:ln w="25400">
          <a:noFill/>
        </a:ln>
      </c:spPr>
    </c:plotArea>
    <c:legend>
      <c:legendPos val="b"/>
      <c:overlay val="0"/>
      <c:spPr>
        <a:noFill/>
        <a:ln w="9525">
          <a:solidFill>
            <a:schemeClr val="accent4"/>
          </a:solidFill>
          <a:miter lim="800000"/>
        </a:ln>
      </c:spPr>
    </c:legend>
    <c:plotVisOnly val="1"/>
    <c:dispBlanksAs val="gap"/>
    <c:showDLblsOverMax val="0"/>
  </c:chart>
  <c:spPr>
    <a:noFill/>
    <a:ln>
      <a:noFill/>
    </a:ln>
  </c:spPr>
  <c:txPr>
    <a:bodyPr/>
    <a:p>
      <a:pPr>
        <a:defRPr sz="900" baseline="0" smtId="4294967295"/>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7276904582977295"/>
          <c:y val="0.0491071417927742"/>
          <c:w val="0.9099850058555603"/>
          <c:h val="0.62813526391983032"/>
        </c:manualLayout>
      </c:layout>
      <c:lineChart>
        <c:grouping/>
        <c:varyColors val="0"/>
        <c:ser>
          <c:idx val="0"/>
          <c:order val="0"/>
          <c:tx>
            <c:strRef>
              <c:f>Sheet1!$B$1</c:f>
              <c:strCache>
                <c:ptCount val="1"/>
                <c:pt idx="0">
                  <c:v>Cellphone</c:v>
                </c:pt>
              </c:strCache>
            </c:strRef>
          </c:tx>
          <c:spPr>
            <a:ln cap="flat">
              <a:miter lim="800000"/>
            </a:ln>
          </c:spPr>
          <c:marker>
            <c:symbol val="none"/>
          </c:marker>
          <c:dLbls>
            <c:dLbl>
              <c:idx val="0"/>
              <c:layout>
                <c:manualLayout>
                  <c:x val="-0.11710687726736069"/>
                  <c:y val="-0.00982489250600338"/>
                </c:manualLayout>
              </c:layout>
              <c:dLblPos val="r"/>
              <c:showLegendKey val="0"/>
              <c:showVal val="1"/>
              <c:showCatName val="0"/>
              <c:showSerName val="0"/>
              <c:showPercent val="0"/>
              <c:showBubbleSize val="0"/>
            </c:dLbl>
            <c:dLbl>
              <c:idx val="1"/>
              <c:dLblPos val="t"/>
              <c:showLegendKey val="0"/>
              <c:showVal val="0"/>
              <c:showCatName val="0"/>
              <c:showSerName val="0"/>
              <c:showPercent val="0"/>
              <c:showBubbleSize val="0"/>
            </c:dLbl>
            <c:dLbl>
              <c:idx val="2"/>
              <c:dLblPos val="t"/>
              <c:showLegendKey val="0"/>
              <c:showVal val="0"/>
              <c:showCatName val="0"/>
              <c:showSerName val="0"/>
              <c:showPercent val="0"/>
              <c:showBubbleSize val="0"/>
            </c:dLbl>
            <c:dLbl>
              <c:idx val="3"/>
              <c:dLblPos val="t"/>
              <c:showLegendKey val="0"/>
              <c:showVal val="0"/>
              <c:showCatName val="0"/>
              <c:showSerName val="0"/>
              <c:showPercent val="0"/>
              <c:showBubbleSize val="0"/>
            </c:dLbl>
            <c:dLbl>
              <c:idx val="4"/>
              <c:dLblPos val="t"/>
              <c:showLegendKey val="0"/>
              <c:showVal val="0"/>
              <c:showCatName val="0"/>
              <c:showSerName val="0"/>
              <c:showPercent val="0"/>
              <c:showBubbleSize val="0"/>
            </c:dLbl>
            <c:dLbl>
              <c:idx val="5"/>
              <c:layout>
                <c:manualLayout>
                  <c:x val="-0.013407855294644833"/>
                  <c:y val="-0.00078018783824518323"/>
                </c:manualLayout>
              </c:layout>
              <c:dLblPos val="r"/>
              <c:showLegendKey val="0"/>
              <c:showVal val="1"/>
              <c:showCatName val="0"/>
              <c:showSerName val="0"/>
              <c:showPercent val="0"/>
              <c:showBubbleSize val="0"/>
            </c:dLbl>
            <c:numFmt formatCode="0%" sourceLinked="0"/>
            <c:spPr>
              <a:noFill/>
              <a:ln>
                <a:noFill/>
              </a:ln>
              <a:effectLst/>
            </c:spPr>
            <c:dLblPos val="t"/>
            <c:showLegendKey val="0"/>
            <c:showVal val="1"/>
            <c:showCatName val="0"/>
            <c:showSerName val="0"/>
            <c:showPercent val="0"/>
            <c:showBubbleSize val="0"/>
            <c:showLeaderLines val="1"/>
            <c:extLst>
              <c:ext uri="{CE6537A1-D6FC-4f65-9D91-7224C49458BB}">
                <c15:showLeaderLines xmlns:c15="http://schemas.microsoft.com/office/drawing/2012/chart" value="1"/>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c:formatCode>
                <c:ptCount val="6"/>
                <c:pt idx="0">
                  <c:v>0.83</c:v>
                </c:pt>
                <c:pt idx="1">
                  <c:v>0.88</c:v>
                </c:pt>
                <c:pt idx="2">
                  <c:v>0.91</c:v>
                </c:pt>
                <c:pt idx="3">
                  <c:v>0.92</c:v>
                </c:pt>
                <c:pt idx="4">
                  <c:v>0.92</c:v>
                </c:pt>
                <c:pt idx="5">
                  <c:v>0.95</c:v>
                </c:pt>
              </c:numCache>
            </c:numRef>
          </c:val>
          <c:smooth val="0"/>
          <c:extLst>
            <c:ext xmlns:c16="http://schemas.microsoft.com/office/drawing/2014/chart" uri="{C3380CC4-5D6E-409C-BE32-E72D297353CC}">
              <c16:uniqueId val="{00000006-4116-464A-BF2E-EF48D1D77D0E}"/>
            </c:ext>
          </c:extLst>
        </c:ser>
        <c:ser>
          <c:idx val="1"/>
          <c:order val="1"/>
          <c:tx>
            <c:strRef>
              <c:f>Sheet1!$C$1</c:f>
              <c:strCache>
                <c:ptCount val="1"/>
                <c:pt idx="0">
                  <c:v>Smartphone</c:v>
                </c:pt>
              </c:strCache>
            </c:strRef>
          </c:tx>
          <c:spPr>
            <a:ln cap="flat">
              <a:miter lim="800000"/>
            </a:ln>
          </c:spPr>
          <c:marker>
            <c:symbol val="none"/>
          </c:marker>
          <c:dLbls>
            <c:dLbl>
              <c:idx val="0"/>
              <c:layout>
                <c:manualLayout>
                  <c:x val="-0.11901304125785828"/>
                  <c:y val="0.0071568340063095093"/>
                </c:manualLayout>
              </c:layout>
              <c:dLblPos val="r"/>
              <c:showLegendKey val="0"/>
              <c:showVal val="1"/>
              <c:showCatName val="0"/>
              <c:showSerName val="0"/>
              <c:showPercent val="0"/>
              <c:showBubbleSize val="0"/>
            </c:dLbl>
            <c:dLbl>
              <c:idx val="1"/>
              <c:dLblPos val="t"/>
              <c:showLegendKey val="0"/>
              <c:showVal val="0"/>
              <c:showCatName val="0"/>
              <c:showSerName val="0"/>
              <c:showPercent val="0"/>
              <c:showBubbleSize val="0"/>
            </c:dLbl>
            <c:dLbl>
              <c:idx val="2"/>
              <c:dLblPos val="t"/>
              <c:showLegendKey val="0"/>
              <c:showVal val="0"/>
              <c:showCatName val="0"/>
              <c:showSerName val="0"/>
              <c:showPercent val="0"/>
              <c:showBubbleSize val="0"/>
            </c:dLbl>
            <c:dLbl>
              <c:idx val="3"/>
              <c:dLblPos val="t"/>
              <c:showLegendKey val="0"/>
              <c:showVal val="0"/>
              <c:showCatName val="0"/>
              <c:showSerName val="0"/>
              <c:showPercent val="0"/>
              <c:showBubbleSize val="0"/>
            </c:dLbl>
            <c:dLbl>
              <c:idx val="4"/>
              <c:dLblPos val="t"/>
              <c:showLegendKey val="0"/>
              <c:showVal val="0"/>
              <c:showCatName val="0"/>
              <c:showSerName val="0"/>
              <c:showPercent val="0"/>
              <c:showBubbleSize val="0"/>
            </c:dLbl>
            <c:dLbl>
              <c:idx val="5"/>
              <c:layout>
                <c:manualLayout>
                  <c:x val="-0.013407793827354908"/>
                  <c:y val="0.029402285814285278"/>
                </c:manualLayout>
              </c:layout>
              <c:dLblPos val="r"/>
              <c:showLegendKey val="0"/>
              <c:showVal val="1"/>
              <c:showCatName val="0"/>
              <c:showSerName val="0"/>
              <c:showPercent val="0"/>
              <c:showBubbleSize val="0"/>
            </c:dLbl>
            <c:spPr>
              <a:noFill/>
              <a:ln>
                <a:noFill/>
              </a:ln>
              <a:effectLst/>
            </c:spPr>
            <c:dLblPos val="t"/>
            <c:showLegendKey val="0"/>
            <c:showVal val="0"/>
            <c:showCatName val="0"/>
            <c:showSerName val="0"/>
            <c:showPercent val="0"/>
            <c:showBubbleSize val="0"/>
            <c:showLeaderLines val="1"/>
            <c:extLst>
              <c:ext uri="{CE6537A1-D6FC-4f65-9D91-7224C49458BB}">
                <c15:showLeaderLines xmlns:c15="http://schemas.microsoft.com/office/drawing/2012/chart" value="1"/>
              </c:ext>
            </c:extLst>
          </c:dLbls>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0%</c:formatCode>
                <c:ptCount val="6"/>
                <c:pt idx="0">
                  <c:v>0.35</c:v>
                </c:pt>
                <c:pt idx="1">
                  <c:v>0.46</c:v>
                </c:pt>
                <c:pt idx="2">
                  <c:v>0.56</c:v>
                </c:pt>
                <c:pt idx="3">
                  <c:v>0.59</c:v>
                </c:pt>
                <c:pt idx="4">
                  <c:v>0.67</c:v>
                </c:pt>
                <c:pt idx="5">
                  <c:v>0.77</c:v>
                </c:pt>
              </c:numCache>
            </c:numRef>
          </c:val>
          <c:smooth val="0"/>
          <c:extLst>
            <c:ext xmlns:c16="http://schemas.microsoft.com/office/drawing/2014/chart" uri="{C3380CC4-5D6E-409C-BE32-E72D297353CC}">
              <c16:uniqueId val="{00000009-4116-464A-BF2E-EF48D1D77D0E}"/>
            </c:ext>
          </c:extLst>
        </c:ser>
        <c:ser>
          <c:idx val="2"/>
          <c:order val="2"/>
          <c:tx>
            <c:strRef>
              <c:f>Sheet1!$D$1</c:f>
              <c:strCache>
                <c:ptCount val="1"/>
                <c:pt idx="0">
                  <c:v>Tablet</c:v>
                </c:pt>
              </c:strCache>
            </c:strRef>
          </c:tx>
          <c:spPr>
            <a:ln cap="flat">
              <a:miter lim="800000"/>
            </a:ln>
          </c:spPr>
          <c:marker>
            <c:symbol val="none"/>
          </c:marker>
          <c:dLbls>
            <c:dLbl>
              <c:idx val="0"/>
              <c:layout>
                <c:manualLayout>
                  <c:x val="-0.0997772365808487"/>
                  <c:y val="0.0082640917971730232"/>
                </c:manualLayout>
              </c:layout>
              <c:dLblPos val="r"/>
              <c:showLegendKey val="0"/>
              <c:showVal val="1"/>
              <c:showCatName val="0"/>
              <c:showSerName val="0"/>
              <c:showPercent val="0"/>
              <c:showBubbleSize val="0"/>
            </c:dLbl>
            <c:dLbl>
              <c:idx val="1"/>
              <c:dLblPos val="t"/>
              <c:showLegendKey val="0"/>
              <c:showVal val="0"/>
              <c:showCatName val="0"/>
              <c:showSerName val="0"/>
              <c:showPercent val="0"/>
              <c:showBubbleSize val="0"/>
            </c:dLbl>
            <c:dLbl>
              <c:idx val="2"/>
              <c:dLblPos val="t"/>
              <c:showLegendKey val="0"/>
              <c:showVal val="0"/>
              <c:showCatName val="0"/>
              <c:showSerName val="0"/>
              <c:showPercent val="0"/>
              <c:showBubbleSize val="0"/>
            </c:dLbl>
            <c:dLbl>
              <c:idx val="3"/>
              <c:dLblPos val="t"/>
              <c:showLegendKey val="0"/>
              <c:showVal val="0"/>
              <c:showCatName val="0"/>
              <c:showSerName val="0"/>
              <c:showPercent val="0"/>
              <c:showBubbleSize val="0"/>
            </c:dLbl>
            <c:dLbl>
              <c:idx val="4"/>
              <c:dLblPos val="t"/>
              <c:showLegendKey val="0"/>
              <c:showVal val="0"/>
              <c:showCatName val="0"/>
              <c:showSerName val="0"/>
              <c:showPercent val="0"/>
              <c:showBubbleSize val="0"/>
            </c:dLbl>
            <c:dLbl>
              <c:idx val="5"/>
              <c:layout>
                <c:manualLayout>
                  <c:x val="-0.010431664995849133"/>
                  <c:y val="0.008264436386525631"/>
                </c:manualLayout>
              </c:layout>
              <c:dLblPos val="r"/>
              <c:showLegendKey val="0"/>
              <c:showVal val="1"/>
              <c:showCatName val="0"/>
              <c:showSerName val="0"/>
              <c:showPercent val="0"/>
              <c:showBubbleSize val="0"/>
            </c:dLbl>
            <c:spPr>
              <a:noFill/>
              <a:ln>
                <a:noFill/>
              </a:ln>
              <a:effectLst/>
            </c:spPr>
            <c:dLblPos val="t"/>
            <c:showLegendKey val="0"/>
            <c:showVal val="0"/>
            <c:showCatName val="0"/>
            <c:showSerName val="0"/>
            <c:showPercent val="0"/>
            <c:showBubbleSize val="0"/>
            <c:showLeaderLines val="1"/>
            <c:extLst>
              <c:ext uri="{CE6537A1-D6FC-4f65-9D91-7224C49458BB}">
                <c15:showLeaderLines xmlns:c15="http://schemas.microsoft.com/office/drawing/2012/chart" value="1"/>
              </c:ext>
            </c:extLst>
          </c:dLbls>
          <c:cat>
            <c:numRef>
              <c:f>Sheet1!$A$2:$A$7</c:f>
              <c:numCache>
                <c:formatCode>General</c:formatCode>
                <c:ptCount val="6"/>
                <c:pt idx="0">
                  <c:v>2011</c:v>
                </c:pt>
                <c:pt idx="1">
                  <c:v>2012</c:v>
                </c:pt>
                <c:pt idx="2">
                  <c:v>2013</c:v>
                </c:pt>
                <c:pt idx="3">
                  <c:v>2014</c:v>
                </c:pt>
                <c:pt idx="4">
                  <c:v>2015</c:v>
                </c:pt>
                <c:pt idx="5">
                  <c:v>2016</c:v>
                </c:pt>
              </c:numCache>
            </c:numRef>
          </c:cat>
          <c:val>
            <c:numRef>
              <c:f>Sheet1!$D$2:$D$7</c:f>
              <c:numCache>
                <c:formatCode>0%</c:formatCode>
                <c:ptCount val="6"/>
                <c:pt idx="0">
                  <c:v>0.08</c:v>
                </c:pt>
                <c:pt idx="1">
                  <c:v>0.18</c:v>
                </c:pt>
                <c:pt idx="2">
                  <c:v>0.34</c:v>
                </c:pt>
                <c:pt idx="3">
                  <c:v>0.395</c:v>
                </c:pt>
                <c:pt idx="4">
                  <c:v>0.45</c:v>
                </c:pt>
                <c:pt idx="5">
                  <c:v>0.51</c:v>
                </c:pt>
              </c:numCache>
            </c:numRef>
          </c:val>
          <c:smooth val="0"/>
          <c:extLst>
            <c:ext xmlns:c16="http://schemas.microsoft.com/office/drawing/2014/chart" uri="{C3380CC4-5D6E-409C-BE32-E72D297353CC}">
              <c16:uniqueId val="{0000000C-4116-464A-BF2E-EF48D1D77D0E}"/>
            </c:ext>
          </c:extLst>
        </c:ser>
        <c:ser>
          <c:idx val="3"/>
          <c:order val="3"/>
          <c:tx>
            <c:strRef>
              <c:f>Sheet1!$E$1</c:f>
              <c:strCache>
                <c:ptCount val="1"/>
                <c:pt idx="0">
                  <c:v>Desktop/Laptop</c:v>
                </c:pt>
              </c:strCache>
            </c:strRef>
          </c:tx>
          <c:spPr>
            <a:ln cap="flat">
              <a:miter lim="800000"/>
            </a:ln>
          </c:spPr>
          <c:marker>
            <c:symbol val="none"/>
          </c:marker>
          <c:dLbls>
            <c:dLbl>
              <c:idx val="0"/>
              <c:layout>
                <c:manualLayout>
                  <c:x val="-0.11710687726736069"/>
                  <c:y val="0.028848439455032349"/>
                </c:manualLayout>
              </c:layout>
              <c:dLblPos val="r"/>
              <c:showLegendKey val="0"/>
              <c:showVal val="1"/>
              <c:showCatName val="0"/>
              <c:showSerName val="0"/>
              <c:showPercent val="0"/>
              <c:showBubbleSize val="0"/>
            </c:dLbl>
            <c:dLbl>
              <c:idx val="1"/>
              <c:dLblPos val="t"/>
              <c:showLegendKey val="0"/>
              <c:showVal val="0"/>
              <c:showCatName val="0"/>
              <c:showSerName val="0"/>
              <c:showPercent val="0"/>
              <c:showBubbleSize val="0"/>
            </c:dLbl>
            <c:dLbl>
              <c:idx val="2"/>
              <c:dLblPos val="t"/>
              <c:showLegendKey val="0"/>
              <c:showVal val="0"/>
              <c:showCatName val="0"/>
              <c:showSerName val="0"/>
              <c:showPercent val="0"/>
              <c:showBubbleSize val="0"/>
            </c:dLbl>
            <c:dLbl>
              <c:idx val="3"/>
              <c:dLblPos val="t"/>
              <c:showLegendKey val="0"/>
              <c:showVal val="0"/>
              <c:showCatName val="0"/>
              <c:showSerName val="0"/>
              <c:showPercent val="0"/>
              <c:showBubbleSize val="0"/>
            </c:dLbl>
            <c:dLbl>
              <c:idx val="4"/>
              <c:dLblPos val="t"/>
              <c:showLegendKey val="0"/>
              <c:showVal val="0"/>
              <c:showCatName val="0"/>
              <c:showSerName val="0"/>
              <c:showPercent val="0"/>
              <c:showBubbleSize val="0"/>
            </c:dLbl>
            <c:dLbl>
              <c:idx val="5"/>
              <c:layout>
                <c:manualLayout>
                  <c:x val="-0.016618041321635246"/>
                  <c:y val="-0.040464829653501511"/>
                </c:manualLayout>
              </c:layout>
              <c:dLblPos val="r"/>
              <c:showLegendKey val="0"/>
              <c:showVal val="1"/>
              <c:showCatName val="0"/>
              <c:showSerName val="0"/>
              <c:showPercent val="0"/>
              <c:showBubbleSize val="0"/>
            </c:dLbl>
            <c:spPr>
              <a:noFill/>
              <a:ln>
                <a:noFill/>
              </a:ln>
              <a:effectLst/>
            </c:spPr>
            <c:dLblPos val="t"/>
            <c:showLegendKey val="0"/>
            <c:showVal val="0"/>
            <c:showCatName val="0"/>
            <c:showSerName val="0"/>
            <c:showPercent val="0"/>
            <c:showBubbleSize val="0"/>
            <c:showLeaderLines val="1"/>
            <c:extLst>
              <c:ext uri="{CE6537A1-D6FC-4f65-9D91-7224C49458BB}">
                <c15:showLeaderLines xmlns:c15="http://schemas.microsoft.com/office/drawing/2012/chart" value="1"/>
              </c:ext>
            </c:extLst>
          </c:dLbls>
          <c:cat>
            <c:numRef>
              <c:f>Sheet1!$A$2:$A$7</c:f>
              <c:numCache>
                <c:formatCode>General</c:formatCode>
                <c:ptCount val="6"/>
                <c:pt idx="0">
                  <c:v>2011</c:v>
                </c:pt>
                <c:pt idx="1">
                  <c:v>2012</c:v>
                </c:pt>
                <c:pt idx="2">
                  <c:v>2013</c:v>
                </c:pt>
                <c:pt idx="3">
                  <c:v>2014</c:v>
                </c:pt>
                <c:pt idx="4">
                  <c:v>2015</c:v>
                </c:pt>
                <c:pt idx="5">
                  <c:v>2016</c:v>
                </c:pt>
              </c:numCache>
            </c:numRef>
          </c:cat>
          <c:val>
            <c:numRef>
              <c:f>Sheet1!$E$2:$E$7</c:f>
              <c:numCache>
                <c:formatCode>0%</c:formatCode>
                <c:ptCount val="6"/>
                <c:pt idx="0">
                  <c:v>0.75</c:v>
                </c:pt>
                <c:pt idx="1">
                  <c:v>0.77</c:v>
                </c:pt>
                <c:pt idx="2">
                  <c:v>0.75</c:v>
                </c:pt>
                <c:pt idx="3">
                  <c:v>0.75</c:v>
                </c:pt>
                <c:pt idx="4">
                  <c:v>0.73</c:v>
                </c:pt>
                <c:pt idx="5">
                  <c:v>0.78</c:v>
                </c:pt>
              </c:numCache>
            </c:numRef>
          </c:val>
          <c:smooth val="0"/>
          <c:extLst>
            <c:ext xmlns:c16="http://schemas.microsoft.com/office/drawing/2014/chart" uri="{C3380CC4-5D6E-409C-BE32-E72D297353CC}">
              <c16:uniqueId val="{0000000F-4116-464A-BF2E-EF48D1D77D0E}"/>
            </c:ext>
          </c:extLst>
        </c:ser>
        <c:dLbls>
          <c:showLegendKey val="0"/>
          <c:showVal val="0"/>
          <c:showCatName val="0"/>
          <c:showSerName val="0"/>
          <c:showPercent val="0"/>
          <c:showBubbleSize val="0"/>
          <c:showLeaderLines val="0"/>
        </c:dLbls>
        <c:axId val="326155416"/>
        <c:axId val="326158160"/>
      </c:lineChart>
      <c:catAx>
        <c:axId val="326155416"/>
        <c:scaling>
          <c:orientation/>
        </c:scaling>
        <c:delete val="0"/>
        <c:axPos val="b"/>
        <c:numFmt formatCode="General" sourceLinked="0"/>
        <c:majorTickMark val="none"/>
        <c:minorTickMark val="none"/>
        <c:spPr>
          <a:ln>
            <a:solidFill>
              <a:schemeClr val="accent4"/>
            </a:solidFill>
            <a:miter lim="800000"/>
          </a:ln>
        </c:spPr>
        <c:txPr>
          <a:bodyPr/>
          <a:p>
            <a:pPr>
              <a:defRPr i="1" smtId="4294967295"/>
            </a:pPr>
            <a:endParaRPr lang="en-US"/>
          </a:p>
        </c:txPr>
        <c:crossAx val="326158160"/>
        <c:crosses val="autoZero"/>
        <c:auto val="0"/>
        <c:lblAlgn val="ctr"/>
        <c:lblOffset/>
        <c:noMultiLvlLbl val="0"/>
      </c:catAx>
      <c:valAx>
        <c:axId val="326158160"/>
        <c:scaling>
          <c:orientation/>
        </c:scaling>
        <c:delete val="1"/>
        <c:axPos val="l"/>
        <c:numFmt formatCode="0%" sourceLinked="1"/>
        <c:majorTickMark val="none"/>
        <c:minorTickMark val="none"/>
        <c:crossAx val="326155416"/>
        <c:crossBetween val="between"/>
      </c:valAx>
      <c:spPr>
        <a:noFill/>
        <a:ln w="25400">
          <a:noFill/>
        </a:ln>
      </c:spPr>
    </c:plotArea>
    <c:legend>
      <c:legendPos val="b"/>
      <c:layout>
        <c:manualLayout>
          <c:xMode val="edge"/>
          <c:yMode val="edge"/>
          <c:x val="0.18942901492118835"/>
          <c:y val="0.82367914915084839"/>
          <c:w val="0.71544450521469116"/>
          <c:h val="0.14299824833869934"/>
        </c:manualLayout>
      </c:layout>
      <c:overlay val="0"/>
      <c:spPr>
        <a:noFill/>
        <a:ln w="9525">
          <a:solidFill>
            <a:schemeClr val="accent4"/>
          </a:solidFill>
        </a:ln>
      </c:spPr>
      <c:txPr>
        <a:bodyPr/>
        <a:p>
          <a:pPr>
            <a:defRPr sz="800" smtId="4294967295"/>
          </a:pPr>
          <a:endParaRPr lang="en-US"/>
        </a:p>
      </c:txPr>
    </c:legend>
    <c:plotVisOnly val="1"/>
    <c:dispBlanksAs val="gap"/>
    <c:showDLblsOverMax val="0"/>
  </c:chart>
  <c:spPr>
    <a:noFill/>
    <a:ln>
      <a:noFill/>
    </a:ln>
  </c:spPr>
  <c:txPr>
    <a:bodyPr/>
    <a:p>
      <a:pPr>
        <a:defRPr sz="900" baseline="0" smtId="4294967295"/>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7645800113678"/>
          <c:y val="0.034450095146894455"/>
          <c:w val="0.680594265460968"/>
          <c:h val="0.83505761623382568"/>
        </c:manualLayout>
      </c:layout>
      <c:barChart>
        <c:barDir val="bar"/>
        <c:grouping val="clustered"/>
        <c:varyColors val="0"/>
        <c:ser>
          <c:idx val="0"/>
          <c:order val="0"/>
          <c:tx>
            <c:strRef>
              <c:f>Sheet1!$B$1</c:f>
              <c:strCache>
                <c:ptCount val="1"/>
                <c:pt idx="0">
                  <c:v>Series 1</c:v>
                </c:pt>
              </c:strCache>
            </c:strRef>
          </c:tx>
          <c:spPr>
            <a:ln w="9525">
              <a:solidFill>
                <a:schemeClr val="bg1"/>
              </a:solidFill>
            </a:ln>
          </c:spPr>
          <c:invertIfNegative val="0"/>
          <c:dLbls>
            <c:dLbl>
              <c:idx val="0"/>
              <c:dLblPos val="outEnd"/>
              <c:showLegendKey val="0"/>
              <c:showVal val="1"/>
              <c:showCatName val="0"/>
              <c:showSerName val="0"/>
              <c:showPercent val="0"/>
              <c:showBubbleSize val="0"/>
            </c:dLbl>
            <c:dLbl>
              <c:idx val="1"/>
              <c:dLblPos val="outEnd"/>
              <c:showLegendKey val="0"/>
              <c:showVal val="1"/>
              <c:showCatName val="0"/>
              <c:showSerName val="0"/>
              <c:showPercent val="0"/>
              <c:showBubbleSize val="0"/>
            </c:dLbl>
            <c:dLbl>
              <c:idx val="2"/>
              <c:dLblPos val="outEnd"/>
              <c:showLegendKey val="0"/>
              <c:showVal val="1"/>
              <c:showCatName val="0"/>
              <c:showSerName val="0"/>
              <c:showPercent val="0"/>
              <c:showBubbleSize val="0"/>
            </c:dLbl>
            <c:dLbl>
              <c:idx val="3"/>
              <c:dLblPos val="outEnd"/>
              <c:showLegendKey val="0"/>
              <c:showVal val="1"/>
              <c:showCatName val="0"/>
              <c:showSerName val="0"/>
              <c:showPercent val="0"/>
              <c:showBubbleSize val="0"/>
            </c:dLbl>
            <c:dLbl>
              <c:idx val="4"/>
              <c:dLblPos val="outEnd"/>
              <c:showLegendKey val="0"/>
              <c:showVal val="1"/>
              <c:showCatName val="0"/>
              <c:showSerName val="0"/>
              <c:showPercent val="0"/>
              <c:showBubbleSize val="0"/>
            </c:dLbl>
            <c:numFmt formatCode="0%" sourceLinked="0"/>
            <c:spPr>
              <a:noFill/>
              <a:ln>
                <a:noFill/>
              </a:ln>
            </c:spPr>
            <c:txPr>
              <a:bodyPr/>
              <a:p>
                <a:pPr>
                  <a:defRPr b="1" smtId="4294967295"/>
                </a:pPr>
                <a:endParaRPr lang="en-US"/>
              </a:p>
            </c:txPr>
            <c:dLblPos val="outEnd"/>
            <c:showLegendKey val="0"/>
            <c:showVal val="1"/>
            <c:showCatName val="0"/>
            <c:showSerName val="0"/>
            <c:showPercent val="0"/>
            <c:showBubbleSize val="0"/>
            <c:showLeaderLines val="0"/>
          </c:dLbls>
          <c:cat>
            <c:strRef>
              <c:f>Sheet1!$A$2:$A$6</c:f>
              <c:strCache>
                <c:ptCount val="5"/>
                <c:pt idx="0">
                  <c:v>Total</c:v>
                </c:pt>
                <c:pt idx="1">
                  <c:v>65+</c:v>
                </c:pt>
                <c:pt idx="2">
                  <c:v>50-64</c:v>
                </c:pt>
                <c:pt idx="3">
                  <c:v>30-49</c:v>
                </c:pt>
                <c:pt idx="4">
                  <c:v>18-29</c:v>
                </c:pt>
              </c:strCache>
            </c:strRef>
          </c:cat>
          <c:val>
            <c:numRef>
              <c:f>Sheet1!$B$2:$B$6</c:f>
              <c:numCache>
                <c:formatCode>0%</c:formatCode>
                <c:ptCount val="5"/>
                <c:pt idx="0">
                  <c:v>0.77</c:v>
                </c:pt>
                <c:pt idx="1">
                  <c:v>0.42</c:v>
                </c:pt>
                <c:pt idx="2">
                  <c:v>0.74</c:v>
                </c:pt>
                <c:pt idx="3">
                  <c:v>0.88</c:v>
                </c:pt>
                <c:pt idx="4">
                  <c:v>0.92</c:v>
                </c:pt>
              </c:numCache>
            </c:numRef>
          </c:val>
          <c:extLst>
            <c:ext xmlns:c16="http://schemas.microsoft.com/office/drawing/2014/chart" uri="{C3380CC4-5D6E-409C-BE32-E72D297353CC}">
              <c16:uniqueId val="{00000000-F039-44A6-9D53-BA3B480FE644}"/>
            </c:ext>
          </c:extLst>
        </c:ser>
        <c:dLbls>
          <c:showLegendKey val="0"/>
          <c:showVal val="0"/>
          <c:showCatName val="0"/>
          <c:showSerName val="0"/>
          <c:showPercent val="0"/>
          <c:showBubbleSize val="0"/>
          <c:showLeaderLines val="0"/>
        </c:dLbls>
        <c:gapWidth val="50"/>
        <c:overlap/>
        <c:axId val="326156200"/>
        <c:axId val="326156984"/>
      </c:barChart>
      <c:catAx>
        <c:axId val="326156200"/>
        <c:scaling>
          <c:orientation/>
        </c:scaling>
        <c:delete val="0"/>
        <c:axPos val="l"/>
        <c:numFmt formatCode="General" sourceLinked="0"/>
        <c:majorTickMark val="none"/>
        <c:minorTickMark val="none"/>
        <c:spPr>
          <a:ln>
            <a:solidFill>
              <a:schemeClr val="accent4"/>
            </a:solidFill>
            <a:miter lim="800000"/>
          </a:ln>
        </c:spPr>
        <c:txPr>
          <a:bodyPr/>
          <a:p>
            <a:pPr>
              <a:defRPr i="1" smtId="4294967295"/>
            </a:pPr>
            <a:endParaRPr lang="en-US"/>
          </a:p>
        </c:txPr>
        <c:crossAx val="326156984"/>
        <c:crosses val="autoZero"/>
        <c:auto val="0"/>
        <c:lblAlgn val="ctr"/>
        <c:lblOffset/>
        <c:noMultiLvlLbl val="0"/>
      </c:catAx>
      <c:valAx>
        <c:axId val="326156984"/>
        <c:scaling>
          <c:orientation/>
        </c:scaling>
        <c:delete val="1"/>
        <c:axPos val="b"/>
        <c:numFmt formatCode="0%" sourceLinked="1"/>
        <c:majorTickMark val="none"/>
        <c:minorTickMark val="none"/>
        <c:crossAx val="326156200"/>
        <c:crossBetween val="between"/>
      </c:valAx>
      <c:spPr>
        <a:noFill/>
        <a:ln w="25400">
          <a:noFill/>
        </a:ln>
      </c:spPr>
    </c:plotArea>
    <c:plotVisOnly val="1"/>
    <c:dispBlanksAs val="gap"/>
    <c:showDLblsOverMax val="0"/>
  </c:chart>
  <c:spPr>
    <a:noFill/>
    <a:ln>
      <a:noFill/>
    </a:ln>
  </c:spPr>
  <c:txPr>
    <a:bodyPr/>
    <a:p>
      <a:pPr>
        <a:defRPr sz="900" baseline="0" smtId="4294967295"/>
      </a:pPr>
      <a:endParaRPr lang="en-US"/>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C73C248-7FE1-4EE8-AF0A-4068CE16B5E2}" type="datetimeFigureOut">
              <a:rPr lang="en-US" smtClean="0"/>
              <a:t>5/17/2018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7B08C68-AA62-4A62-9747-F6546D5D1016}" type="slidenum">
              <a:rPr lang="en-US" smtClean="0"/>
              <a:t>‹#›</a:t>
            </a:fld>
            <a:endParaRPr lang="en-US"/>
          </a:p>
        </p:txBody>
      </p:sp>
    </p:spTree>
    <p:extLst>
      <p:ext uri="{BB962C8B-B14F-4D97-AF65-F5344CB8AC3E}">
        <p14:creationId xmlns:p14="http://schemas.microsoft.com/office/powerpoint/2010/main" val="1134857183"/>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77A9D3-B8F7-4A89-A6F4-EC9A6D8E401F}" type="datetimeFigureOut">
              <a:rPr lang="en-US" smtClean="0"/>
              <a:t>5/17/2018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CCEB97-9443-4DF9-9718-50CE7971DEF7}" type="slidenum">
              <a:rPr lang="en-US" smtClean="0"/>
              <a:t>‹#›</a:t>
            </a:fld>
            <a:endParaRPr lang="en-US"/>
          </a:p>
        </p:txBody>
      </p:sp>
    </p:spTree>
    <p:extLst>
      <p:ext uri="{BB962C8B-B14F-4D97-AF65-F5344CB8AC3E}">
        <p14:creationId xmlns:p14="http://schemas.microsoft.com/office/powerpoint/2010/main" val="309723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1</a:t>
            </a:fld>
            <a:endParaRPr lang="en-US"/>
          </a:p>
        </p:txBody>
      </p:sp>
    </p:spTree>
    <p:extLst>
      <p:ext uri="{BB962C8B-B14F-4D97-AF65-F5344CB8AC3E}">
        <p14:creationId xmlns:p14="http://schemas.microsoft.com/office/powerpoint/2010/main" val="89814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10</a:t>
            </a:fld>
            <a:endParaRPr lang="en-US"/>
          </a:p>
        </p:txBody>
      </p:sp>
    </p:spTree>
    <p:extLst>
      <p:ext uri="{BB962C8B-B14F-4D97-AF65-F5344CB8AC3E}">
        <p14:creationId xmlns:p14="http://schemas.microsoft.com/office/powerpoint/2010/main" val="25706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11</a:t>
            </a:fld>
            <a:endParaRPr lang="en-US"/>
          </a:p>
        </p:txBody>
      </p:sp>
    </p:spTree>
    <p:extLst>
      <p:ext uri="{BB962C8B-B14F-4D97-AF65-F5344CB8AC3E}">
        <p14:creationId xmlns:p14="http://schemas.microsoft.com/office/powerpoint/2010/main" val="124746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274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a:xfrm>
            <a:off x="748360" y="5235398"/>
            <a:ext cx="5612941" cy="3674563"/>
          </a:xfrm>
        </p:spPr>
        <p:txBody>
          <a:bodyPr>
            <a:noAutofit/>
          </a:bodyPr>
          <a:lstStyle/>
          <a:p>
            <a:pPr defTabSz="907120">
              <a:defRPr/>
            </a:pPr>
            <a:endParaRPr lang="en-US" sz="800" strike="sngStrike"/>
          </a:p>
        </p:txBody>
      </p:sp>
    </p:spTree>
    <p:extLst>
      <p:ext uri="{BB962C8B-B14F-4D97-AF65-F5344CB8AC3E}">
        <p14:creationId xmlns:p14="http://schemas.microsoft.com/office/powerpoint/2010/main" val="256358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14</a:t>
            </a:fld>
            <a:endParaRPr lang="en-US"/>
          </a:p>
        </p:txBody>
      </p:sp>
    </p:spTree>
    <p:extLst>
      <p:ext uri="{BB962C8B-B14F-4D97-AF65-F5344CB8AC3E}">
        <p14:creationId xmlns:p14="http://schemas.microsoft.com/office/powerpoint/2010/main" val="97679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15</a:t>
            </a:fld>
            <a:endParaRPr lang="en-US"/>
          </a:p>
        </p:txBody>
      </p:sp>
    </p:spTree>
    <p:extLst>
      <p:ext uri="{BB962C8B-B14F-4D97-AF65-F5344CB8AC3E}">
        <p14:creationId xmlns:p14="http://schemas.microsoft.com/office/powerpoint/2010/main" val="1025371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16</a:t>
            </a:fld>
            <a:endParaRPr lang="en-US"/>
          </a:p>
        </p:txBody>
      </p:sp>
    </p:spTree>
    <p:extLst>
      <p:ext uri="{BB962C8B-B14F-4D97-AF65-F5344CB8AC3E}">
        <p14:creationId xmlns:p14="http://schemas.microsoft.com/office/powerpoint/2010/main" val="3231999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17</a:t>
            </a:fld>
            <a:endParaRPr lang="en-US"/>
          </a:p>
        </p:txBody>
      </p:sp>
    </p:spTree>
    <p:extLst>
      <p:ext uri="{BB962C8B-B14F-4D97-AF65-F5344CB8AC3E}">
        <p14:creationId xmlns:p14="http://schemas.microsoft.com/office/powerpoint/2010/main" val="138735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2</a:t>
            </a:fld>
            <a:endParaRPr lang="en-US"/>
          </a:p>
        </p:txBody>
      </p:sp>
    </p:spTree>
    <p:extLst>
      <p:ext uri="{BB962C8B-B14F-4D97-AF65-F5344CB8AC3E}">
        <p14:creationId xmlns:p14="http://schemas.microsoft.com/office/powerpoint/2010/main" val="425812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3</a:t>
            </a:fld>
            <a:endParaRPr lang="en-US"/>
          </a:p>
        </p:txBody>
      </p:sp>
    </p:spTree>
    <p:extLst>
      <p:ext uri="{BB962C8B-B14F-4D97-AF65-F5344CB8AC3E}">
        <p14:creationId xmlns:p14="http://schemas.microsoft.com/office/powerpoint/2010/main" val="493274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4</a:t>
            </a:fld>
            <a:endParaRPr lang="en-US"/>
          </a:p>
        </p:txBody>
      </p:sp>
    </p:spTree>
    <p:extLst>
      <p:ext uri="{BB962C8B-B14F-4D97-AF65-F5344CB8AC3E}">
        <p14:creationId xmlns:p14="http://schemas.microsoft.com/office/powerpoint/2010/main" val="123167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5</a:t>
            </a:fld>
            <a:endParaRPr lang="en-US"/>
          </a:p>
        </p:txBody>
      </p:sp>
    </p:spTree>
    <p:extLst>
      <p:ext uri="{BB962C8B-B14F-4D97-AF65-F5344CB8AC3E}">
        <p14:creationId xmlns:p14="http://schemas.microsoft.com/office/powerpoint/2010/main" val="406812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6</a:t>
            </a:fld>
            <a:endParaRPr lang="en-US"/>
          </a:p>
        </p:txBody>
      </p:sp>
    </p:spTree>
    <p:extLst>
      <p:ext uri="{BB962C8B-B14F-4D97-AF65-F5344CB8AC3E}">
        <p14:creationId xmlns:p14="http://schemas.microsoft.com/office/powerpoint/2010/main" val="90803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710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8</a:t>
            </a:fld>
            <a:endParaRPr lang="en-US"/>
          </a:p>
        </p:txBody>
      </p:sp>
    </p:spTree>
    <p:extLst>
      <p:ext uri="{BB962C8B-B14F-4D97-AF65-F5344CB8AC3E}">
        <p14:creationId xmlns:p14="http://schemas.microsoft.com/office/powerpoint/2010/main" val="220976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CEB97-9443-4DF9-9718-50CE7971DEF7}" type="slidenum">
              <a:rPr lang="en-US" smtClean="0"/>
              <a:t>9</a:t>
            </a:fld>
            <a:endParaRPr lang="en-US"/>
          </a:p>
        </p:txBody>
      </p:sp>
    </p:spTree>
    <p:extLst>
      <p:ext uri="{BB962C8B-B14F-4D97-AF65-F5344CB8AC3E}">
        <p14:creationId xmlns:p14="http://schemas.microsoft.com/office/powerpoint/2010/main" val="129456763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6.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10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6.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104.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6.xml" /></Relationships>
</file>

<file path=ppt/slideLayouts/_rels/slideLayout105.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6.xml" /></Relationships>
</file>

<file path=ppt/slideLayouts/_rels/slideLayout106.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Master" Target="../slideMasters/slideMaster6.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111.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6.xml" /></Relationships>
</file>

<file path=ppt/slideLayouts/_rels/slideLayout112.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6.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3.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4.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3.xml" /></Relationships>
</file>

<file path=ppt/slideLayouts/_rels/slideLayout45.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3.xml" /></Relationships>
</file>

<file path=ppt/slideLayouts/_rels/slideLayout46.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Master" Target="../slideMasters/slideMaster3.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1.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3.xml" /></Relationships>
</file>

<file path=ppt/slideLayouts/_rels/slideLayout52.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3.xml" /></Relationships>
</file>

<file path=ppt/slideLayouts/_rels/slideLayout5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4.xml" /></Relationships>
</file>

<file path=ppt/slideLayouts/_rels/slideLayout5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4.xml" /></Relationships>
</file>

<file path=ppt/slideLayouts/_rels/slideLayout5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4.xml" /></Relationships>
</file>

<file path=ppt/slideLayouts/_rels/slideLayout5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slideMaster" Target="../slideMasters/slideMaster4.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8.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4.xml" /></Relationships>
</file>

<file path=ppt/slideLayouts/_rels/slideLayout5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4.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4.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4.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4.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4.xml" /></Relationships>
</file>

<file path=ppt/slideLayouts/_rels/slideLayout65.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4.xml" /></Relationships>
</file>

<file path=ppt/slideLayouts/_rels/slideLayout66.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Master" Target="../slideMasters/slideMaster4.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71.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4.xml" /></Relationships>
</file>

<file path=ppt/slideLayouts/_rels/slideLayout72.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4.xml" /></Relationships>
</file>

<file path=ppt/slideLayouts/_rels/slideLayout7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5.xml" /></Relationships>
</file>

<file path=ppt/slideLayouts/_rels/slideLayout7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5.xml" /></Relationships>
</file>

<file path=ppt/slideLayouts/_rels/slideLayout7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5.xml" /></Relationships>
</file>

<file path=ppt/slideLayouts/_rels/slideLayout7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slideMaster" Target="../slideMasters/slideMaster5.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8.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5.xml" /></Relationships>
</file>

<file path=ppt/slideLayouts/_rels/slideLayout7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5.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5.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8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5.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84.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5.xml" /></Relationships>
</file>

<file path=ppt/slideLayouts/_rels/slideLayout85.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5.xml" /></Relationships>
</file>

<file path=ppt/slideLayouts/_rels/slideLayout86.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Master" Target="../slideMasters/slideMaster5.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91.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5.xml" /></Relationships>
</file>

<file path=ppt/slideLayouts/_rels/slideLayout92.xml.rels>&#65279;<?xml version="1.0" encoding="utf-8" standalone="yes"?><Relationships xmlns="http://schemas.openxmlformats.org/package/2006/relationships"><Relationship Id="rId1" Type="http://schemas.openxmlformats.org/officeDocument/2006/relationships/hyperlink" Target="https://www.advisory.com/" TargetMode="External" /><Relationship Id="rId2" Type="http://schemas.openxmlformats.org/officeDocument/2006/relationships/image" Target="../media/image13.png" /><Relationship Id="rId3" Type="http://schemas.openxmlformats.org/officeDocument/2006/relationships/slideMaster" Target="../slideMasters/slideMaster5.xml" /></Relationships>
</file>

<file path=ppt/slideLayouts/_rels/slideLayout9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6.xml" /></Relationships>
</file>

<file path=ppt/slideLayouts/_rels/slideLayout9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6.xml" /></Relationships>
</file>

<file path=ppt/slideLayouts/_rels/slideLayout9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Master" Target="../slideMasters/slideMaster6.xml" /></Relationships>
</file>

<file path=ppt/slideLayouts/_rels/slideLayout9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slideMaster" Target="../slideMasters/slideMaster6.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98.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6.xml" /></Relationships>
</file>

<file path=ppt/slideLayouts/_rels/slideLayout9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6.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161143" y="1122363"/>
            <a:ext cx="9990667" cy="2387600"/>
          </a:xfrm>
        </p:spPr>
        <p:txBody>
          <a:bodyPr anchor="b">
            <a:normAutofit/>
          </a:bodyPr>
          <a:lstStyle>
            <a:lvl1pPr algn="ctr">
              <a:defRPr sz="5400" b="1">
                <a:latin typeface="Century Gothic" panose="020b0502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b="1">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73DD-2D59-481C-8672-0F221D6D7BCC}" type="slidenum">
              <a:rPr lang="en-US" smtClean="0"/>
              <a:t>‹#›</a:t>
            </a:fld>
            <a:endParaRPr lang="en-US"/>
          </a:p>
        </p:txBody>
      </p:sp>
      <p:pic>
        <p:nvPicPr>
          <p:cNvPr id="7" name="Picture 6"/>
          <p:cNvPicPr>
            <a:picLocks noChangeAspect="1"/>
          </p:cNvPicPr>
          <p:nvPr userDrawn="1"/>
        </p:nvPicPr>
        <p:blipFill>
          <a:blip r:embed="rId1"/>
          <a:stretch>
            <a:fillRect/>
          </a:stretch>
        </p:blipFill>
        <p:spPr>
          <a:xfrm>
            <a:off x="0" y="5589922"/>
            <a:ext cx="1524132" cy="1268078"/>
          </a:xfrm>
          <a:prstGeom prst="rect">
            <a:avLst/>
          </a:prstGeom>
        </p:spPr>
      </p:pic>
    </p:spTree>
    <p:extLst>
      <p:ext uri="{BB962C8B-B14F-4D97-AF65-F5344CB8AC3E}">
        <p14:creationId xmlns:p14="http://schemas.microsoft.com/office/powerpoint/2010/main" val="403624427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E0DF6-ED0E-4952-90B4-00CA664C9B6B}"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73DD-2D59-481C-8672-0F221D6D7BCC}" type="slidenum">
              <a:rPr lang="en-US" smtClean="0"/>
              <a:t>‹#›</a:t>
            </a:fld>
            <a:endParaRPr lang="en-US"/>
          </a:p>
        </p:txBody>
      </p:sp>
    </p:spTree>
    <p:extLst>
      <p:ext uri="{BB962C8B-B14F-4D97-AF65-F5344CB8AC3E}">
        <p14:creationId xmlns:p14="http://schemas.microsoft.com/office/powerpoint/2010/main" val="3674887164"/>
      </p:ext>
    </p:extLst>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xfrm>
      </p:grpSpPr>
      <p:sp>
        <p:nvSpPr>
          <p:cNvPr id="8" name="Rectangle 7"/>
          <p:cNvSpPr/>
          <p:nvPr userDrawn="1"/>
        </p:nvSpPr>
        <p:spPr bwMode="gray">
          <a:xfrm>
            <a:off x="0" y="853849"/>
            <a:ext cx="12192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3" name="Straight Connector 12"/>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10"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62641574"/>
      </p:ext>
    </p:extLst>
  </p:cSld>
  <p:clrMapOvr>
    <a:overrideClrMapping bg1="lt1" tx1="dk1" bg2="lt2" tx2="dk2" accent1="accent1" accent2="accent2" accent3="accent3" accent4="accent4" accent5="accent5" accent6="accent6" hlink="hlink" folHlink="folHlink"/>
  </p:clrMapOvr>
  <p:transition/>
  <p:timing/>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xfrm>
      </p:grpSpPr>
      <p:sp>
        <p:nvSpPr>
          <p:cNvPr id="10"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12"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2"/>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3" name="Text Placeholder 4"/>
          <p:cNvSpPr>
            <a:spLocks noGrp="1"/>
          </p:cNvSpPr>
          <p:nvPr>
            <p:ph type="body" sz="quarter" idx="27" hasCustomPrompt="1"/>
          </p:nvPr>
        </p:nvSpPr>
        <p:spPr bwMode="gray">
          <a:xfrm>
            <a:off x="1820907" y="2515470"/>
            <a:ext cx="8550189" cy="1813638"/>
          </a:xfrm>
        </p:spPr>
        <p:txBody>
          <a:bodyPr/>
          <a:lstStyle>
            <a:lvl1pPr marL="0" indent="0">
              <a:lnSpc>
                <a:spcPct val="110000"/>
              </a:lnSpc>
              <a:spcBef>
                <a:spcPts val="1714"/>
              </a:spcBef>
              <a:buNone/>
              <a:defRPr sz="2143" baseline="0">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8360229" y="6610496"/>
            <a:ext cx="3831771" cy="247504"/>
          </a:xfrm>
        </p:spPr>
        <p:txBody>
          <a:bodyPr rIns="45720" bIns="27432" anchor="b" anchorCtr="0"/>
          <a:lstStyle>
            <a:lvl1pPr marL="0" indent="0">
              <a:spcBef>
                <a:spcPct val="0"/>
              </a:spcBef>
              <a:buNone/>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40473943"/>
      </p:ext>
    </p:extLst>
  </p:cSld>
  <p:clrMapOvr>
    <a:masterClrMapping/>
  </p:clrMapOvr>
  <p:transition/>
  <p:timing/>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Notes">
    <p:spTree>
      <p:nvGrpSpPr>
        <p:cNvPr id="1" name=""/>
        <p:cNvGrpSpPr/>
        <p:nvPr/>
      </p:nvGrpSpPr>
      <p:grpSpPr>
        <a:xfrm>
          <a:off x="0" y="0"/>
          <a:ext cx="0" cy="0"/>
        </a:xfrm>
      </p:grpSpPr>
      <p:pic>
        <p:nvPicPr>
          <p:cNvPr id="15" name="Picture 14"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6" name="Straight Connector 15"/>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610810" y="174171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610810" y="226357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610810" y="2785431"/>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610810" y="3307290"/>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610810" y="3829149"/>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610810" y="435100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610810" y="4872866"/>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610810" y="539472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610810" y="591658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610810" y="643844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609600" y="454758"/>
            <a:ext cx="7663543" cy="395621"/>
          </a:xfrm>
          <a:prstGeom prst="rect">
            <a:avLst/>
          </a:prstGeom>
          <a:noFill/>
        </p:spPr>
        <p:txBody>
          <a:bodyPr wrap="square" lIns="0" tIns="0" rIns="0" bIns="0"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2571"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Notes:</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38506760"/>
      </p:ext>
    </p:extLst>
  </p:cSld>
  <p:clrMapOvr>
    <a:masterClrMapping/>
  </p:clrMapOvr>
  <p:transition/>
  <p:timing/>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Copyright)">
    <p:spTree>
      <p:nvGrpSpPr>
        <p:cNvPr id="1" name=""/>
        <p:cNvGrpSpPr/>
        <p:nvPr/>
      </p:nvGrpSpPr>
      <p:grpSpPr>
        <a:xfrm>
          <a:off x="0" y="0"/>
          <a:ext cx="0" cy="0"/>
        </a:xfrm>
      </p:grpSpPr>
      <p:sp>
        <p:nvSpPr>
          <p:cNvPr id="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1040290754"/>
      </p:ext>
    </p:extLst>
  </p:cSld>
  <p:clrMapOvr>
    <a:masterClrMapping/>
  </p:clrMapOvr>
  <p:transition/>
  <p:timing/>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ckup: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sp>
        <p:nvSpPr>
          <p:cNvPr id="6" name="Text Placeholder 5"/>
          <p:cNvSpPr>
            <a:spLocks noGrp="1"/>
          </p:cNvSpPr>
          <p:nvPr>
            <p:ph type="body" sz="quarter" idx="21" hasCustomPrompt="1"/>
          </p:nvPr>
        </p:nvSpPr>
        <p:spPr bwMode="gray">
          <a:xfrm>
            <a:off x="3532002" y="514163"/>
            <a:ext cx="4354286" cy="613954"/>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2" name="Straight Connector 11"/>
          <p:cNvCxnSpPr/>
          <p:nvPr userDrawn="1"/>
        </p:nvCxnSpPr>
        <p:spPr bwMode="gray">
          <a:xfrm flipH="1">
            <a:off x="3294137" y="514164"/>
            <a:ext cx="0" cy="617764"/>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471680280"/>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go: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1228757825"/>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Bottom Slide">
    <p:spTree>
      <p:nvGrpSpPr>
        <p:cNvPr id="1" name=""/>
        <p:cNvGrpSpPr/>
        <p:nvPr/>
      </p:nvGrpSpPr>
      <p:grpSpPr>
        <a:xfrm>
          <a:off x="0" y="0"/>
          <a:ext cx="0" cy="0"/>
        </a:xfrm>
      </p:grpSpPr>
      <p:sp>
        <p:nvSpPr>
          <p:cNvPr id="2" name="Title 1"/>
          <p:cNvSpPr>
            <a:spLocks noGrp="1"/>
          </p:cNvSpPr>
          <p:nvPr>
            <p:ph type="title" hasCustomPrompt="1"/>
          </p:nvPr>
        </p:nvSpPr>
        <p:spPr bwMode="gray">
          <a:xfrm>
            <a:off x="954625" y="24183"/>
            <a:ext cx="10641581" cy="329770"/>
          </a:xfrm>
        </p:spPr>
        <p:txBody>
          <a:bodyPr anchor="t" anchorCtr="0"/>
          <a:lstStyle>
            <a:lvl1pPr>
              <a:defRPr sz="2143" b="0">
                <a:solidFill>
                  <a:schemeClr val="tx1"/>
                </a:solidFill>
              </a:defRPr>
            </a:lvl1pPr>
          </a:lstStyle>
          <a:p>
            <a:r>
              <a:rPr lang="en-US" sz="2143" smtClean="0"/>
              <a:t>Presentation Subtitle – Arial 15pt Regular, Use Title Case</a:t>
            </a:r>
          </a:p>
        </p:txBody>
      </p:sp>
      <p:cxnSp>
        <p:nvCxnSpPr>
          <p:cNvPr id="10" name="Straight Connector 9"/>
          <p:cNvCxnSpPr/>
          <p:nvPr userDrawn="1"/>
        </p:nvCxnSpPr>
        <p:spPr bwMode="gray">
          <a:xfrm>
            <a:off x="-8171" y="6194353"/>
            <a:ext cx="12200171"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954625" y="1871704"/>
            <a:ext cx="8708571" cy="241824"/>
          </a:xfrm>
        </p:spPr>
        <p:txBody>
          <a:bodyPr/>
          <a:lstStyle>
            <a:lvl1pPr marL="0" indent="0">
              <a:spcBef>
                <a:spcPct val="0"/>
              </a:spcBef>
              <a:buNone/>
              <a:defRPr sz="1571" b="1"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r>
              <a:rPr lang="en-US" smtClean="0"/>
              <a:t>Add Institution Name (If You Need to Customize)</a:t>
            </a:r>
          </a:p>
        </p:txBody>
      </p:sp>
      <p:sp>
        <p:nvSpPr>
          <p:cNvPr id="26" name="Text Placeholder 5"/>
          <p:cNvSpPr>
            <a:spLocks noGrp="1"/>
          </p:cNvSpPr>
          <p:nvPr>
            <p:ph type="body" sz="quarter" idx="22" hasCustomPrompt="1"/>
          </p:nvPr>
        </p:nvSpPr>
        <p:spPr bwMode="gray">
          <a:xfrm>
            <a:off x="954625" y="2205238"/>
            <a:ext cx="8708571" cy="241824"/>
          </a:xfrm>
        </p:spPr>
        <p:txBody>
          <a:bodyPr/>
          <a:lstStyle>
            <a:lvl1pPr marL="0" indent="0">
              <a:spcBef>
                <a:spcPct val="0"/>
              </a:spcBef>
              <a:buNone/>
              <a:defRPr sz="1571" b="0"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Add Date of Presentation (If You Need to Customize)</a:t>
            </a:r>
          </a:p>
        </p:txBody>
      </p:sp>
      <p:pic>
        <p:nvPicPr>
          <p:cNvPr id="27" name="Picture 2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49650" y="6501630"/>
            <a:ext cx="5228834" cy="169563"/>
          </a:xfrm>
          <a:prstGeom prst="rect">
            <a:avLst/>
          </a:prstGeom>
        </p:spPr>
      </p:pic>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6536" y="6392670"/>
            <a:ext cx="5053430" cy="340680"/>
          </a:xfrm>
          <a:prstGeom prst="rect">
            <a:avLst/>
          </a:prstGeom>
        </p:spPr>
      </p:pic>
    </p:spTree>
    <p:extLst>
      <p:ext uri="{BB962C8B-B14F-4D97-AF65-F5344CB8AC3E}">
        <p14:creationId xmlns:p14="http://schemas.microsoft.com/office/powerpoint/2010/main" val="2377653029"/>
      </p:ext>
    </p:extLst>
  </p:cSld>
  <p:clrMapOvr>
    <a:masterClrMapping/>
  </p:clrMapOvr>
  <p:transition/>
  <p:timing/>
  <p:extLst mod="1">
    <p:ext uri="{DCECCB84-F9BA-43D5-87BE-67443E8EF086}">
      <p15:sldGuideLst xmlns:p15="http://schemas.microsoft.com/office/powerpoint/2012/main">
        <p15:guide id="1" pos="31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ide Cover: Top Slide">
    <p:spTree>
      <p:nvGrpSpPr>
        <p:cNvPr id="1" name=""/>
        <p:cNvGrpSpPr/>
        <p:nvPr/>
      </p:nvGrpSpPr>
      <p:grpSpPr>
        <a:xfrm>
          <a:off x="0" y="0"/>
          <a:ext cx="0" cy="0"/>
        </a:xfrm>
      </p:grpSpPr>
      <p:sp>
        <p:nvSpPr>
          <p:cNvPr id="3" name="Title 2"/>
          <p:cNvSpPr>
            <a:spLocks noGrp="1"/>
          </p:cNvSpPr>
          <p:nvPr>
            <p:ph type="title" hasCustomPrompt="1"/>
          </p:nvPr>
        </p:nvSpPr>
        <p:spPr bwMode="gray">
          <a:xfrm>
            <a:off x="622578" y="455057"/>
            <a:ext cx="7501335" cy="439681"/>
          </a:xfrm>
        </p:spPr>
        <p:txBody>
          <a:bodyPr anchor="t" anchorCtr="0"/>
          <a:lstStyle>
            <a:lvl1pPr>
              <a:defRPr sz="2857" b="0">
                <a:solidFill>
                  <a:schemeClr val="tx1"/>
                </a:solidFill>
              </a:defRPr>
            </a:lvl1pPr>
          </a:lstStyle>
          <a:p>
            <a:r>
              <a:rPr lang="en-US"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cxnSp>
        <p:nvCxnSpPr>
          <p:cNvPr id="24" name="Straight Connector 23"/>
          <p:cNvCxnSpPr/>
          <p:nvPr userDrawn="1"/>
        </p:nvCxnSpPr>
        <p:spPr bwMode="gray">
          <a:xfrm flipH="1">
            <a:off x="9294939" y="544286"/>
            <a:ext cx="0" cy="631371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9436083" y="524897"/>
            <a:ext cx="2704238" cy="46976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LEGAL CAVEAT</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recommendation or graded ranking by Advisory Board, or (c) failure of member and its employees and agents to abide by the terms set forth herein.</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2915633681"/>
      </p:ext>
    </p:extLst>
  </p:cSld>
  <p:clrMapOvr>
    <a:masterClrMapping/>
  </p:clrMapOvr>
  <p:transition/>
  <p:timing/>
  <p:extLst mod="1">
    <p:ext uri="{DCECCB84-F9BA-43D5-87BE-67443E8EF086}">
      <p15:sldGuideLst xmlns:p15="http://schemas.microsoft.com/office/powerpoint/2012/main">
        <p15:guide id="2" pos="2880">
          <p15:clr>
            <a:srgbClr val="FBAE40"/>
          </p15:clr>
        </p15:guide>
        <p15:guide id="3" orient="horz" pos="2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nside Cover: Bottom Slide">
    <p:spTree>
      <p:nvGrpSpPr>
        <p:cNvPr id="1" name=""/>
        <p:cNvGrpSpPr/>
        <p:nvPr/>
      </p:nvGrpSpPr>
      <p:grpSpPr>
        <a:xfrm>
          <a:off x="0" y="0"/>
          <a:ext cx="0" cy="0"/>
        </a:xfrm>
      </p:grpSpPr>
      <p:sp>
        <p:nvSpPr>
          <p:cNvPr id="8" name="TextBox 7"/>
          <p:cNvSpPr txBox="1"/>
          <p:nvPr userDrawn="1"/>
        </p:nvSpPr>
        <p:spPr bwMode="gray">
          <a:xfrm>
            <a:off x="9436083" y="34367"/>
            <a:ext cx="2704238" cy="5548378"/>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IMPORTANT: Please read the following.</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has prepared this report for the exclusive use of its members. Each member acknowledges and agrees that this report and the information contained herein (collectively, the “Report”) are confidential and proprietary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to Advisory Board. By accepting delivery of this Report, each member agrees to abide by the terms as stated herein, including the following:</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third party.</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3.	Each member may make this Report available solely to those of its employees and agents who (a) are registered for the workshop or membership program of</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which this Report is a part, (b) require access to this Report in order to learn from the information described herein, and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6.	If a member is unwilling to abide by any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flipH="1">
            <a:off x="9294939" y="-3011"/>
            <a:ext cx="0" cy="654051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192810"/>
      </p:ext>
    </p:extLst>
  </p:cSld>
  <p:clrMapOvr>
    <a:masterClrMapping/>
  </p:clrMapOvr>
  <p:transition/>
  <p:timing/>
  <p:extLst>
    <p:ext uri="{DCECCB84-F9BA-43D5-87BE-67443E8EF086}">
      <p15:sldGuideLst xmlns:p15="http://schemas.microsoft.com/office/powerpoint/2012/main">
        <p15:guide id="1"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aperless Meeting Credit/Caveat">
    <p:spTree>
      <p:nvGrpSpPr>
        <p:cNvPr id="1" name=""/>
        <p:cNvGrpSpPr/>
        <p:nvPr/>
      </p:nvGrpSpPr>
      <p:grpSpPr>
        <a:xfrm>
          <a:off x="0" y="0"/>
          <a:ext cx="0" cy="0"/>
        </a:xfrm>
      </p:grpSpPr>
      <p:cxnSp>
        <p:nvCxnSpPr>
          <p:cNvPr id="8" name="Straight Connector 7"/>
          <p:cNvCxnSpPr/>
          <p:nvPr/>
        </p:nvCxnSpPr>
        <p:spPr bwMode="gray">
          <a:xfrm flipH="1">
            <a:off x="7812149" y="0"/>
            <a:ext cx="0" cy="68580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610810" y="236627"/>
            <a:ext cx="6618514" cy="439681"/>
          </a:xfrm>
        </p:spPr>
        <p:txBody>
          <a:bodyPr anchor="t" anchorCtr="0"/>
          <a:lstStyle>
            <a:lvl1pPr>
              <a:defRPr sz="2857" b="0">
                <a:solidFill>
                  <a:schemeClr val="tx1"/>
                </a:solidFill>
              </a:defRPr>
            </a:lvl1pPr>
          </a:lstStyle>
          <a:p>
            <a:r>
              <a:rPr lang="en-US" smtClean="0"/>
              <a:t>Insert Program Name Here</a:t>
            </a:r>
          </a:p>
        </p:txBody>
      </p:sp>
      <p:sp>
        <p:nvSpPr>
          <p:cNvPr id="3" name="TextBox 2"/>
          <p:cNvSpPr txBox="1"/>
          <p:nvPr userDrawn="1"/>
        </p:nvSpPr>
        <p:spPr bwMode="gray">
          <a:xfrm>
            <a:off x="8042621" y="156867"/>
            <a:ext cx="4020796" cy="545065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LEGAL CAVEAT</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and its employees and agents to abide by the terms set forth herein.</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marL="0" marR="0" lvl="0" indent="0" algn="l" defTabSz="914418" rtl="0" eaLnBrk="1" fontAlgn="auto" latinLnBrk="0" hangingPunct="1">
              <a:lnSpc>
                <a:spcPct val="100000"/>
              </a:lnSpc>
              <a:spcBef>
                <a:spcPts val="1143"/>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IMPORTANT: Please read the following.</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has prepared this report for the exclusive use of its members.</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acknowledges and agrees that this report and the information contained herein (collectively, the “Report”) are confidential and proprietary to Advisory Board. By accepting delivery of this Report, each member agrees to</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abide by the terms as stated herein, including the following:</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1.	Advisory Board owns all right, title, and interest in and to this Report. Except as stated herein, no right, license, permission, or interest of any kind in this Report is intended to be given, transferred to, or acquired by a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is authorized to use this Report only to the extent expressly authorized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6.	If a member is unwilling to abide by any of the foregoing obligations, then</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1138400" y="1487806"/>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24" name="Text Placeholder 4"/>
          <p:cNvSpPr>
            <a:spLocks noGrp="1"/>
          </p:cNvSpPr>
          <p:nvPr>
            <p:ph type="body" sz="quarter" idx="38" hasCustomPrompt="1"/>
          </p:nvPr>
        </p:nvSpPr>
        <p:spPr bwMode="gray">
          <a:xfrm>
            <a:off x="1138400" y="1780725"/>
            <a:ext cx="6096000"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sp>
        <p:nvSpPr>
          <p:cNvPr id="25" name="Text Placeholder 5"/>
          <p:cNvSpPr>
            <a:spLocks noGrp="1"/>
          </p:cNvSpPr>
          <p:nvPr>
            <p:ph type="body" sz="quarter" idx="39" hasCustomPrompt="1"/>
          </p:nvPr>
        </p:nvSpPr>
        <p:spPr bwMode="gray">
          <a:xfrm>
            <a:off x="1138400" y="2063991"/>
            <a:ext cx="6096000"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26" name="Text Placeholder 5"/>
          <p:cNvSpPr>
            <a:spLocks noGrp="1"/>
          </p:cNvSpPr>
          <p:nvPr>
            <p:ph type="body" sz="quarter" idx="40" hasCustomPrompt="1"/>
          </p:nvPr>
        </p:nvSpPr>
        <p:spPr bwMode="gray">
          <a:xfrm>
            <a:off x="1138400" y="2249688"/>
            <a:ext cx="6096000"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27" name="Text Placeholder 5"/>
          <p:cNvSpPr>
            <a:spLocks noGrp="1"/>
          </p:cNvSpPr>
          <p:nvPr>
            <p:ph type="body" sz="quarter" idx="41" hasCustomPrompt="1"/>
          </p:nvPr>
        </p:nvSpPr>
        <p:spPr bwMode="gray">
          <a:xfrm>
            <a:off x="1138400" y="2870818"/>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8" name="Text Placeholder 4"/>
          <p:cNvSpPr>
            <a:spLocks noGrp="1"/>
          </p:cNvSpPr>
          <p:nvPr>
            <p:ph type="body" sz="quarter" idx="42" hasCustomPrompt="1"/>
          </p:nvPr>
        </p:nvSpPr>
        <p:spPr bwMode="gray">
          <a:xfrm>
            <a:off x="1138400" y="3170143"/>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138400" y="381851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30" name="Text Placeholder 4"/>
          <p:cNvSpPr>
            <a:spLocks noGrp="1"/>
          </p:cNvSpPr>
          <p:nvPr>
            <p:ph type="body" sz="quarter" idx="44" hasCustomPrompt="1"/>
          </p:nvPr>
        </p:nvSpPr>
        <p:spPr bwMode="gray">
          <a:xfrm>
            <a:off x="1138400" y="411783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31" name="Text Placeholder 5"/>
          <p:cNvSpPr>
            <a:spLocks noGrp="1"/>
          </p:cNvSpPr>
          <p:nvPr>
            <p:ph type="body" sz="quarter" idx="45" hasCustomPrompt="1"/>
          </p:nvPr>
        </p:nvSpPr>
        <p:spPr bwMode="gray">
          <a:xfrm>
            <a:off x="1138400" y="476623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2" name="Text Placeholder 4"/>
          <p:cNvSpPr>
            <a:spLocks noGrp="1"/>
          </p:cNvSpPr>
          <p:nvPr>
            <p:ph type="body" sz="quarter" idx="46" hasCustomPrompt="1"/>
          </p:nvPr>
        </p:nvSpPr>
        <p:spPr bwMode="gray">
          <a:xfrm>
            <a:off x="1138400" y="506555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1146449866"/>
      </p:ext>
    </p:extLst>
  </p:cSld>
  <p:clrMapOvr>
    <a:masterClrMapping/>
  </p:clrMapOvr>
  <p:transition/>
  <p:timing/>
  <p:extLst>
    <p:ext uri="{DCECCB84-F9BA-43D5-87BE-67443E8EF086}">
      <p15:sldGuideLst xmlns:p15="http://schemas.microsoft.com/office/powerpoint/2012/main">
        <p15:guide id="2" orient="horz" pos="144">
          <p15:clr>
            <a:srgbClr val="FBAE40"/>
          </p15:clr>
        </p15:guide>
        <p15:guide id="3" pos="2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E0DF6-ED0E-4952-90B4-00CA664C9B6B}"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73DD-2D59-481C-8672-0F221D6D7BCC}" type="slidenum">
              <a:rPr lang="en-US" smtClean="0"/>
              <a:t>‹#›</a:t>
            </a:fld>
            <a:endParaRPr lang="en-US"/>
          </a:p>
        </p:txBody>
      </p:sp>
    </p:spTree>
    <p:extLst>
      <p:ext uri="{BB962C8B-B14F-4D97-AF65-F5344CB8AC3E}">
        <p14:creationId xmlns:p14="http://schemas.microsoft.com/office/powerpoint/2010/main" val="2834010774"/>
      </p:ext>
    </p:extLst>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3650956893"/>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DC Address">
    <p:spTree>
      <p:nvGrpSpPr>
        <p:cNvPr id="1" name=""/>
        <p:cNvGrpSpPr/>
        <p:nvPr/>
      </p:nvGrpSpPr>
      <p:grpSpPr>
        <a:xfrm>
          <a:off x="0" y="0"/>
          <a:ext cx="0" cy="0"/>
        </a:xfrm>
      </p:grpSpPr>
      <p:sp>
        <p:nvSpPr>
          <p:cNvPr id="10" name="Rectangle 9">
            <a:hlinkClick r:id="rId1"/>
          </p:cNvPr>
          <p:cNvSpPr/>
          <p:nvPr userDrawn="1"/>
        </p:nvSpPr>
        <p:spPr bwMode="gray">
          <a:xfrm>
            <a:off x="0" y="5675282"/>
            <a:ext cx="9767722"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2445 M Street NW, Washington DC 20037</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202.266.5600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202.266.5700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3985445022"/>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London Address">
    <p:spTree>
      <p:nvGrpSpPr>
        <p:cNvPr id="1" name=""/>
        <p:cNvGrpSpPr/>
        <p:nvPr/>
      </p:nvGrpSpPr>
      <p:grpSpPr>
        <a:xfrm>
          <a:off x="0" y="0"/>
          <a:ext cx="0" cy="0"/>
        </a:xfrm>
      </p:grpSpPr>
      <p:sp>
        <p:nvSpPr>
          <p:cNvPr id="7" name="Rectangle 6">
            <a:hlinkClick r:id="rId1"/>
          </p:cNvPr>
          <p:cNvSpPr/>
          <p:nvPr userDrawn="1"/>
        </p:nvSpPr>
        <p:spPr bwMode="gray">
          <a:xfrm>
            <a:off x="0" y="5675282"/>
            <a:ext cx="12192000"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Third Floor, Melbourne House, 46 Aldwych, London WC2B 4LL, UK</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+44 (0) 203 100 6800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+44 (0) 203 318 3069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178213308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Standard">
    <p:bg>
      <p:bgPr>
        <a:solidFill>
          <a:schemeClr val="bg1"/>
        </a:solidFill>
        <a:effectLst/>
      </p:bgPr>
    </p:bg>
    <p:spTree>
      <p:nvGrpSpPr>
        <p:cNvPr id="1" name=""/>
        <p:cNvGrpSpPr/>
        <p:nvPr/>
      </p:nvGrpSpPr>
      <p:grpSpPr>
        <a:xfrm>
          <a:off x="0" y="0"/>
          <a:ext cx="0" cy="0"/>
        </a:xfrm>
      </p:grpSpPr>
      <p:pic>
        <p:nvPicPr>
          <p:cNvPr id="20" name="Picture 19"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21" name="Straight Connector 20"/>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5"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1"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7" name="Text Placeholder 6"/>
          <p:cNvSpPr>
            <a:spLocks noGrp="1"/>
          </p:cNvSpPr>
          <p:nvPr>
            <p:ph type="body" sz="quarter" idx="27" hasCustomPrompt="1"/>
          </p:nvPr>
        </p:nvSpPr>
        <p:spPr bwMode="gray">
          <a:xfrm>
            <a:off x="8360229" y="6598589"/>
            <a:ext cx="3831771" cy="259411"/>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0"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t>‹#›</a:t>
            </a:fld>
            <a:endParaRPr lang="en-US" sz="1143"/>
          </a:p>
        </p:txBody>
      </p:sp>
    </p:spTree>
    <p:extLst>
      <p:ext uri="{BB962C8B-B14F-4D97-AF65-F5344CB8AC3E}">
        <p14:creationId xmlns:p14="http://schemas.microsoft.com/office/powerpoint/2010/main" val="77518082"/>
      </p:ext>
    </p:extLst>
  </p:cSld>
  <p:clrMapOvr>
    <a:masterClrMapping/>
  </p:clrMapOvr>
  <p:transition/>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tructions">
    <p:spTree>
      <p:nvGrpSpPr>
        <p:cNvPr id="1" name=""/>
        <p:cNvGrpSpPr/>
        <p:nvPr/>
      </p:nvGrpSpPr>
      <p:grpSpPr>
        <a:xfrm>
          <a:off x="0" y="0"/>
          <a:ext cx="0" cy="0"/>
        </a:xfrm>
      </p:grpSpPr>
      <p:sp>
        <p:nvSpPr>
          <p:cNvPr id="4" name="Rectangle 3"/>
          <p:cNvSpPr/>
          <p:nvPr userDrawn="1"/>
        </p:nvSpPr>
        <p:spPr bwMode="gray">
          <a:xfrm>
            <a:off x="0" y="6204857"/>
            <a:ext cx="12192000" cy="6531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5" name="Rectangle 4"/>
          <p:cNvSpPr/>
          <p:nvPr userDrawn="1"/>
        </p:nvSpPr>
        <p:spPr bwMode="gray">
          <a:xfrm>
            <a:off x="4601422" y="-1"/>
            <a:ext cx="7590577" cy="192087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7" name="TextBox 6"/>
          <p:cNvSpPr txBox="1"/>
          <p:nvPr userDrawn="1"/>
        </p:nvSpPr>
        <p:spPr bwMode="gray">
          <a:xfrm>
            <a:off x="4808470" y="683237"/>
            <a:ext cx="6771585" cy="307777"/>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000" b="0" i="0" u="none" strike="noStrike" kern="1200" cap="none" spc="0" normalizeH="0" baseline="0" noProof="0" smtClean="0">
                <a:ln>
                  <a:noFill/>
                </a:ln>
                <a:solidFill>
                  <a:srgbClr val="FFFFFF"/>
                </a:solidFill>
                <a:effectLst/>
                <a:uLnTx/>
                <a:uFillTx/>
                <a:latin typeface="Arial"/>
                <a:ea typeface="+mn-ea"/>
                <a:cs typeface="+mn-cs"/>
              </a:rPr>
              <a:t>All health care projected presentations:</a:t>
            </a:r>
          </a:p>
        </p:txBody>
      </p:sp>
      <p:sp>
        <p:nvSpPr>
          <p:cNvPr id="8" name="TextBox 7"/>
          <p:cNvSpPr txBox="1"/>
          <p:nvPr userDrawn="1"/>
        </p:nvSpPr>
        <p:spPr bwMode="gray">
          <a:xfrm>
            <a:off x="7598001" y="1186659"/>
            <a:ext cx="2004973"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Roundtables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err="1" smtClean="0">
                <a:ln>
                  <a:noFill/>
                </a:ln>
                <a:solidFill>
                  <a:srgbClr val="FFFFFF"/>
                </a:solidFill>
                <a:effectLst/>
                <a:uLnTx/>
                <a:uFillTx/>
                <a:latin typeface="Arial"/>
                <a:ea typeface="+mn-ea"/>
                <a:cs typeface="+mn-cs"/>
              </a:rPr>
              <a:t>Onsites</a:t>
            </a:r>
            <a:endParaRPr kumimoji="0" lang="en-US" sz="1571"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p:cNvSpPr txBox="1"/>
          <p:nvPr userDrawn="1"/>
        </p:nvSpPr>
        <p:spPr bwMode="gray">
          <a:xfrm>
            <a:off x="7554649" y="5868427"/>
            <a:ext cx="4026543" cy="153888"/>
          </a:xfrm>
          <a:prstGeom prst="rect">
            <a:avLst/>
          </a:prstGeom>
          <a:noFill/>
        </p:spPr>
        <p:txBody>
          <a:bodyPr wrap="square" lIns="0" tIns="0" rIns="0" bIns="0" rtlCol="0">
            <a:spAutoFit/>
          </a:bodyPr>
          <a:lstStyle/>
          <a:p>
            <a:pPr marL="0" marR="0" lvl="0" indent="0" algn="r" defTabSz="914418" rtl="0" eaLnBrk="1" fontAlgn="auto" latinLnBrk="0" hangingPunct="1">
              <a:lnSpc>
                <a:spcPct val="100000"/>
              </a:lnSpc>
              <a:spcBef>
                <a:spcPts val="714"/>
              </a:spcBef>
              <a:spcAft>
                <a:spcPct val="0"/>
              </a:spcAft>
              <a:buClrTx/>
              <a:buSzTx/>
              <a:buFontTx/>
              <a:buNone/>
              <a:defRPr/>
            </a:pPr>
            <a:r>
              <a:rPr kumimoji="0" lang="en-US" sz="1000" b="0" i="0" u="none" strike="noStrike" kern="1200" cap="none" spc="0" normalizeH="0" baseline="0" noProof="0" smtClean="0">
                <a:ln>
                  <a:noFill/>
                </a:ln>
                <a:solidFill>
                  <a:srgbClr val="333E48"/>
                </a:solidFill>
                <a:effectLst/>
                <a:uLnTx/>
                <a:uFillTx/>
                <a:latin typeface="Arial"/>
                <a:ea typeface="+mn-ea"/>
                <a:cs typeface="+mn-cs"/>
              </a:rPr>
              <a:t>Slide Size: 7ꞌꞌ x 5.25</a:t>
            </a:r>
            <a:r>
              <a:rPr kumimoji="0" lang="en-US" sz="1000" b="0" i="0" u="none" strike="noStrike" kern="1200" cap="none" spc="0" normalizeH="0" baseline="0" noProof="0">
                <a:ln>
                  <a:noFill/>
                </a:ln>
                <a:solidFill>
                  <a:srgbClr val="333E48"/>
                </a:solidFill>
                <a:effectLst/>
                <a:uLnTx/>
                <a:uFillTx/>
                <a:latin typeface="Arial"/>
                <a:ea typeface="+mn-ea"/>
                <a:cs typeface="+mn-cs"/>
              </a:rPr>
              <a:t>ꞌ</a:t>
            </a:r>
            <a:r>
              <a:rPr kumimoji="0" lang="en-US" sz="1000" b="0" i="0" u="none" strike="noStrike" kern="1200" cap="none" spc="0" normalizeH="0" baseline="0" noProof="0" smtClean="0">
                <a:ln>
                  <a:noFill/>
                </a:ln>
                <a:solidFill>
                  <a:srgbClr val="333E48"/>
                </a:solidFill>
                <a:effectLst/>
                <a:uLnTx/>
                <a:uFillTx/>
                <a:latin typeface="Arial"/>
                <a:ea typeface="+mn-ea"/>
                <a:cs typeface="+mn-cs"/>
              </a:rPr>
              <a:t>ꞌ </a:t>
            </a:r>
          </a:p>
        </p:txBody>
      </p:sp>
      <p:sp>
        <p:nvSpPr>
          <p:cNvPr id="10" name="TextBox 9"/>
          <p:cNvSpPr txBox="1"/>
          <p:nvPr userDrawn="1"/>
        </p:nvSpPr>
        <p:spPr bwMode="gray">
          <a:xfrm>
            <a:off x="606522" y="2209301"/>
            <a:ext cx="3831771" cy="2417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571" b="1" i="0" u="none" strike="noStrike" kern="1200" cap="none" spc="0" normalizeH="0" baseline="0" noProof="0" smtClean="0">
                <a:ln>
                  <a:noFill/>
                </a:ln>
                <a:solidFill>
                  <a:srgbClr val="333E48"/>
                </a:solidFill>
                <a:effectLst/>
                <a:uLnTx/>
                <a:uFillTx/>
                <a:latin typeface="Arial"/>
                <a:ea typeface="+mn-ea"/>
                <a:cs typeface="+mn-cs"/>
              </a:rPr>
              <a:t>Training</a:t>
            </a:r>
            <a:endParaRPr kumimoji="0" lang="en-US" sz="1714" b="1" i="0" u="none" strike="noStrike" kern="1200" cap="none" spc="0" normalizeH="0" baseline="0" noProof="0" smtClean="0">
              <a:ln>
                <a:noFill/>
              </a:ln>
              <a:solidFill>
                <a:srgbClr val="333E48"/>
              </a:solidFill>
              <a:effectLst/>
              <a:uLnTx/>
              <a:uFillTx/>
              <a:latin typeface="Arial"/>
              <a:ea typeface="+mn-ea"/>
              <a:cs typeface="+mn-cs"/>
            </a:endParaRPr>
          </a:p>
        </p:txBody>
      </p:sp>
      <p:sp>
        <p:nvSpPr>
          <p:cNvPr id="11" name="TextBox 10"/>
          <p:cNvSpPr txBox="1"/>
          <p:nvPr userDrawn="1"/>
        </p:nvSpPr>
        <p:spPr bwMode="gray">
          <a:xfrm>
            <a:off x="9717259" y="1186658"/>
            <a:ext cx="2090057" cy="241733"/>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Conferences</a:t>
            </a:r>
          </a:p>
        </p:txBody>
      </p:sp>
      <p:sp>
        <p:nvSpPr>
          <p:cNvPr id="12" name="TextBox 11"/>
          <p:cNvSpPr txBox="1"/>
          <p:nvPr userDrawn="1"/>
        </p:nvSpPr>
        <p:spPr bwMode="gray">
          <a:xfrm>
            <a:off x="4808472" y="1186659"/>
            <a:ext cx="3296817"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National meetings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Webconferences</a:t>
            </a:r>
          </a:p>
        </p:txBody>
      </p:sp>
      <p:sp>
        <p:nvSpPr>
          <p:cNvPr id="13" name="TextBox 12"/>
          <p:cNvSpPr txBox="1"/>
          <p:nvPr userDrawn="1"/>
        </p:nvSpPr>
        <p:spPr bwMode="gray">
          <a:xfrm>
            <a:off x="606522" y="2576879"/>
            <a:ext cx="3581886" cy="299004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Watch 5 videos in 7 minutes to learn everything you need to get started!</a:t>
            </a:r>
          </a:p>
          <a:p>
            <a:pPr marL="0" marR="0" lvl="0" indent="0" algn="l" defTabSz="914418" rtl="0" eaLnBrk="1" fontAlgn="auto" latinLnBrk="0" hangingPunct="1">
              <a:lnSpc>
                <a:spcPct val="100000"/>
              </a:lnSpc>
              <a:spcBef>
                <a:spcPts val="857"/>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a:ea typeface="+mn-ea"/>
                <a:cs typeface="+mn-cs"/>
              </a:rPr>
              <a:t>portals.advisory.com/</a:t>
            </a:r>
            <a:r>
              <a:rPr kumimoji="0" lang="en-US" sz="1286" b="1" i="0" u="none" strike="noStrike" kern="1200" cap="none" spc="0" normalizeH="0" baseline="0" noProof="0" err="1" smtClean="0">
                <a:ln>
                  <a:noFill/>
                </a:ln>
                <a:solidFill>
                  <a:srgbClr val="333E48"/>
                </a:solidFill>
                <a:effectLst/>
                <a:uLnTx/>
                <a:uFillTx/>
                <a:latin typeface="Arial"/>
                <a:ea typeface="+mn-ea"/>
                <a:cs typeface="+mn-cs"/>
              </a:rPr>
              <a:t>dss</a:t>
            </a:r>
            <a:r>
              <a:rPr kumimoji="0" lang="en-US" sz="1286" b="1" i="0" u="none" strike="noStrike" kern="1200" cap="none" spc="0" normalizeH="0" baseline="0" noProof="0" smtClean="0">
                <a:ln>
                  <a:noFill/>
                </a:ln>
                <a:solidFill>
                  <a:srgbClr val="333E48"/>
                </a:solidFill>
                <a:effectLst/>
                <a:uLnTx/>
                <a:uFillTx/>
                <a:latin typeface="Arial"/>
                <a:ea typeface="+mn-ea"/>
                <a:cs typeface="+mn-cs"/>
              </a:rPr>
              <a:t>/</a:t>
            </a:r>
            <a:br>
              <a:rPr kumimoji="0" lang="en-US" sz="1286" b="1" i="0" u="none" strike="noStrike" kern="1200" cap="none" spc="0" normalizeH="0" baseline="0" noProof="0" smtClean="0">
                <a:ln>
                  <a:noFill/>
                </a:ln>
                <a:solidFill>
                  <a:srgbClr val="333E48"/>
                </a:solidFill>
                <a:effectLst/>
                <a:uLnTx/>
                <a:uFillTx/>
                <a:latin typeface="Arial"/>
                <a:ea typeface="+mn-ea"/>
                <a:cs typeface="+mn-cs"/>
              </a:rPr>
            </a:br>
            <a:r>
              <a:rPr kumimoji="0" lang="en-US" sz="1286" b="1" i="0" u="none" strike="noStrike" kern="1200" cap="none" spc="0" normalizeH="0" baseline="0" noProof="0" smtClean="0">
                <a:ln>
                  <a:noFill/>
                </a:ln>
                <a:solidFill>
                  <a:srgbClr val="333E48"/>
                </a:solidFill>
                <a:effectLst/>
                <a:uLnTx/>
                <a:uFillTx/>
                <a:latin typeface="Arial"/>
                <a:ea typeface="+mn-ea"/>
                <a:cs typeface="+mn-cs"/>
              </a:rPr>
              <a:t>templates/training</a:t>
            </a:r>
            <a:endParaRPr kumimoji="0" lang="en-US" sz="1286" b="1" i="0" u="none" strike="noStrike" kern="1200" cap="none" spc="0" normalizeH="0" baseline="0" noProof="0">
              <a:ln>
                <a:noFill/>
              </a:ln>
              <a:solidFill>
                <a:srgbClr val="333E48"/>
              </a:solidFill>
              <a:effectLst/>
              <a:uLnTx/>
              <a:uFillTx/>
              <a:latin typeface="Arial"/>
              <a:ea typeface="+mn-ea"/>
              <a:cs typeface="+mn-cs"/>
            </a:endParaRPr>
          </a:p>
          <a:p>
            <a:pPr marL="167825" marR="0" lvl="0" indent="-167825" algn="l" defTabSz="914418" rtl="0" eaLnBrk="1" fontAlgn="auto" latinLnBrk="0" hangingPunct="1">
              <a:lnSpc>
                <a:spcPct val="100000"/>
              </a:lnSpc>
              <a:spcBef>
                <a:spcPts val="1143"/>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Brand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Suite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Resources: </a:t>
            </a:r>
            <a:r>
              <a:rPr kumimoji="0" lang="en-US" sz="1286" b="0" i="0" u="none" strike="noStrike" kern="1200" cap="none" spc="0" normalizeH="0" baseline="0" noProof="0">
                <a:ln>
                  <a:noFill/>
                </a:ln>
                <a:solidFill>
                  <a:srgbClr val="333E48"/>
                </a:solidFill>
                <a:effectLst/>
                <a:uLnTx/>
                <a:uFillTx/>
                <a:latin typeface="Arial"/>
                <a:ea typeface="+mn-ea"/>
                <a:cs typeface="+mn-cs"/>
              </a:rPr>
              <a:t>GLGs,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Icons</a:t>
            </a:r>
            <a:r>
              <a:rPr kumimoji="0" lang="en-US" sz="1286" b="0" i="0" u="none" strike="noStrike" kern="1200" cap="none" spc="0" normalizeH="0" baseline="0" noProof="0">
                <a:ln>
                  <a:noFill/>
                </a:ln>
                <a:solidFill>
                  <a:srgbClr val="333E48"/>
                </a:solidFill>
                <a:effectLst/>
                <a:uLnTx/>
                <a:uFillTx/>
                <a:latin typeface="Arial"/>
                <a:ea typeface="+mn-ea"/>
                <a:cs typeface="+mn-cs"/>
              </a:rPr>
              <a:t>, Logos, </a:t>
            </a:r>
            <a:r>
              <a:rPr kumimoji="0" lang="en-US" sz="1286" b="0" i="0" u="none" strike="noStrike" kern="1200" cap="none" spc="0" normalizeH="0" baseline="0" noProof="0" smtClean="0">
                <a:ln>
                  <a:noFill/>
                </a:ln>
                <a:solidFill>
                  <a:srgbClr val="333E48"/>
                </a:solidFill>
                <a:effectLst/>
                <a:uLnTx/>
                <a:uFillTx/>
                <a:latin typeface="Arial"/>
                <a:ea typeface="+mn-ea"/>
                <a:cs typeface="+mn-cs"/>
              </a:rPr>
              <a:t>Photos, </a:t>
            </a:r>
            <a:r>
              <a:rPr kumimoji="0" lang="en-US" sz="1286" b="0" i="0" u="none" strike="noStrike" kern="1200" cap="none" spc="0" normalizeH="0" baseline="0" noProof="0">
                <a:ln>
                  <a:noFill/>
                </a:ln>
                <a:solidFill>
                  <a:srgbClr val="333E48"/>
                </a:solidFill>
                <a:effectLst/>
                <a:uLnTx/>
                <a:uFillTx/>
                <a:latin typeface="Arial"/>
                <a:ea typeface="+mn-ea"/>
                <a:cs typeface="+mn-cs"/>
              </a:rPr>
              <a:t>Charts</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Setting </a:t>
            </a:r>
            <a:r>
              <a:rPr kumimoji="0" lang="en-US" sz="1286" b="0" i="0" u="none" strike="noStrike" kern="1200" cap="none" spc="0" normalizeH="0" baseline="0" noProof="0">
                <a:ln>
                  <a:noFill/>
                </a:ln>
                <a:solidFill>
                  <a:srgbClr val="333E48"/>
                </a:solidFill>
                <a:effectLst/>
                <a:uLnTx/>
                <a:uFillTx/>
                <a:latin typeface="Arial"/>
                <a:ea typeface="+mn-ea"/>
                <a:cs typeface="+mn-cs"/>
              </a:rPr>
              <a:t>U</a:t>
            </a:r>
            <a:r>
              <a:rPr kumimoji="0" lang="en-US" sz="1286" b="0" i="0" u="none" strike="noStrike" kern="1200" cap="none" spc="0" normalizeH="0" baseline="0" noProof="0" smtClean="0">
                <a:ln>
                  <a:noFill/>
                </a:ln>
                <a:solidFill>
                  <a:srgbClr val="333E48"/>
                </a:solidFill>
                <a:effectLst/>
                <a:uLnTx/>
                <a:uFillTx/>
                <a:latin typeface="Arial"/>
                <a:ea typeface="+mn-ea"/>
                <a:cs typeface="+mn-cs"/>
              </a:rPr>
              <a:t>p Your System: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Work Faster and Correctly</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Design Concepts: </a:t>
            </a:r>
            <a:r>
              <a:rPr kumimoji="0" lang="en-US" sz="1286" b="0" i="0" u="none" strike="noStrike" kern="1200" cap="none" spc="0" normalizeH="0" baseline="0" noProof="0">
                <a:ln>
                  <a:noFill/>
                </a:ln>
                <a:solidFill>
                  <a:srgbClr val="333E48"/>
                </a:solidFill>
                <a:effectLst/>
                <a:uLnTx/>
                <a:uFillTx/>
                <a:latin typeface="Arial"/>
                <a:ea typeface="+mn-ea"/>
                <a:cs typeface="+mn-cs"/>
              </a:rPr>
              <a:t>Top </a:t>
            </a:r>
            <a:r>
              <a:rPr kumimoji="0" lang="en-US" sz="1286" b="0" i="0" u="none" strike="noStrike" kern="1200" cap="none" spc="0" normalizeH="0" baseline="0" noProof="0" smtClean="0">
                <a:ln>
                  <a:noFill/>
                </a:ln>
                <a:solidFill>
                  <a:srgbClr val="333E48"/>
                </a:solidFill>
                <a:effectLst/>
                <a:uLnTx/>
                <a:uFillTx/>
                <a:latin typeface="Arial"/>
                <a:ea typeface="+mn-ea"/>
                <a:cs typeface="+mn-cs"/>
              </a:rPr>
              <a:t>14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Best </a:t>
            </a:r>
            <a:r>
              <a:rPr kumimoji="0" lang="en-US" sz="1286" b="0" i="0" u="none" strike="noStrike" kern="1200" cap="none" spc="0" normalizeH="0" baseline="0" noProof="0">
                <a:ln>
                  <a:noFill/>
                </a:ln>
                <a:solidFill>
                  <a:srgbClr val="333E48"/>
                </a:solidFill>
                <a:effectLst/>
                <a:uLnTx/>
                <a:uFillTx/>
                <a:latin typeface="Arial"/>
                <a:ea typeface="+mn-ea"/>
                <a:cs typeface="+mn-cs"/>
              </a:rPr>
              <a:t>Practices and </a:t>
            </a:r>
            <a:r>
              <a:rPr kumimoji="0" lang="en-US" sz="1286" b="0" i="0" u="none" strike="noStrike" kern="1200" cap="none" spc="0" normalizeH="0" baseline="0" noProof="0" smtClean="0">
                <a:ln>
                  <a:noFill/>
                </a:ln>
                <a:solidFill>
                  <a:srgbClr val="333E48"/>
                </a:solidFill>
                <a:effectLst/>
                <a:uLnTx/>
                <a:uFillTx/>
                <a:latin typeface="Arial"/>
                <a:ea typeface="+mn-ea"/>
                <a:cs typeface="+mn-cs"/>
              </a:rPr>
              <a:t>Rules</a:t>
            </a:r>
            <a:endParaRPr kumimoji="0" lang="en-US" sz="1286" b="0" i="0" u="none" strike="noStrike" kern="1200" cap="none" spc="0" normalizeH="0" baseline="0" noProof="0">
              <a:ln>
                <a:noFill/>
              </a:ln>
              <a:solidFill>
                <a:srgbClr val="333E48"/>
              </a:solidFill>
              <a:effectLst/>
              <a:uLnTx/>
              <a:uFillTx/>
              <a:latin typeface="Arial"/>
              <a:ea typeface="+mn-ea"/>
              <a:cs typeface="+mn-cs"/>
            </a:endParaRPr>
          </a:p>
        </p:txBody>
      </p:sp>
      <p:sp>
        <p:nvSpPr>
          <p:cNvPr id="14" name="Rectangle 13"/>
          <p:cNvSpPr/>
          <p:nvPr userDrawn="1"/>
        </p:nvSpPr>
        <p:spPr bwMode="gray">
          <a:xfrm>
            <a:off x="8284364" y="-2"/>
            <a:ext cx="3309257" cy="391886"/>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ctr"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Delete Slide </a:t>
            </a:r>
            <a:r>
              <a:rPr kumimoji="0" lang="en-US" sz="1286" b="0" i="0" u="none" strike="noStrike" kern="1200" cap="none" spc="0" normalizeH="0" baseline="0" noProof="0">
                <a:ln>
                  <a:noFill/>
                </a:ln>
                <a:solidFill>
                  <a:srgbClr val="FFFFFF"/>
                </a:solidFill>
                <a:effectLst/>
                <a:uLnTx/>
                <a:uFillTx/>
                <a:latin typeface="Arial"/>
                <a:ea typeface="+mn-ea"/>
                <a:cs typeface="+mn-cs"/>
              </a:rPr>
              <a:t>A</a:t>
            </a:r>
            <a:r>
              <a:rPr kumimoji="0" lang="en-US" sz="1286" b="0" i="0" u="none" strike="noStrike" kern="1200" cap="none" spc="0" normalizeH="0" baseline="0" noProof="0" smtClean="0">
                <a:ln>
                  <a:noFill/>
                </a:ln>
                <a:solidFill>
                  <a:srgbClr val="FFFFFF"/>
                </a:solidFill>
                <a:effectLst/>
                <a:uLnTx/>
                <a:uFillTx/>
                <a:latin typeface="Arial"/>
                <a:ea typeface="+mn-ea"/>
                <a:cs typeface="+mn-cs"/>
              </a:rPr>
              <a:t>fter </a:t>
            </a:r>
            <a:r>
              <a:rPr kumimoji="0" lang="en-US" sz="1286" b="0" i="0" u="none" strike="noStrike" kern="1200" cap="none" spc="0" normalizeH="0" baseline="0" noProof="0">
                <a:ln>
                  <a:noFill/>
                </a:ln>
                <a:solidFill>
                  <a:srgbClr val="FFFFFF"/>
                </a:solidFill>
                <a:effectLst/>
                <a:uLnTx/>
                <a:uFillTx/>
                <a:latin typeface="Arial"/>
                <a:ea typeface="+mn-ea"/>
                <a:cs typeface="+mn-cs"/>
              </a:rPr>
              <a:t>R</a:t>
            </a:r>
            <a:r>
              <a:rPr kumimoji="0" lang="en-US" sz="1286" b="0" i="0" u="none" strike="noStrike" kern="1200" cap="none" spc="0" normalizeH="0" baseline="0" noProof="0" smtClean="0">
                <a:ln>
                  <a:noFill/>
                </a:ln>
                <a:solidFill>
                  <a:srgbClr val="FFFFFF"/>
                </a:solidFill>
                <a:effectLst/>
                <a:uLnTx/>
                <a:uFillTx/>
                <a:latin typeface="Arial"/>
                <a:ea typeface="+mn-ea"/>
                <a:cs typeface="+mn-cs"/>
              </a:rPr>
              <a:t>eading</a:t>
            </a:r>
          </a:p>
        </p:txBody>
      </p:sp>
      <p:sp>
        <p:nvSpPr>
          <p:cNvPr id="15" name="Text Placeholder 7"/>
          <p:cNvSpPr txBox="1"/>
          <p:nvPr userDrawn="1"/>
        </p:nvSpPr>
        <p:spPr bwMode="gray">
          <a:xfrm>
            <a:off x="577425" y="6394793"/>
            <a:ext cx="11454636" cy="263790"/>
          </a:xfrm>
          <a:prstGeom prst="rect">
            <a:avLst/>
          </a:prstGeom>
        </p:spPr>
        <p:txBody>
          <a:bodyPr vert="horz" wrap="square" lIns="0" tIns="0" rIns="0" bIns="0" rtlCol="0">
            <a:spAutoFit/>
          </a:bodyPr>
          <a:lstStyle>
            <a:lvl1pPr marL="1143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Tx/>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Tx/>
              <a:buFont typeface="Arial" panose="020b0604020202020204" pitchFamily="34" charset="0"/>
              <a:buChar char="•"/>
              <a:defRPr sz="900" kern="1200">
                <a:solidFill>
                  <a:schemeClr val="tx1"/>
                </a:solidFill>
                <a:latin typeface="+mn-lt"/>
                <a:ea typeface="+mn-ea"/>
                <a:cs typeface="+mn-cs"/>
              </a:defRPr>
            </a:lvl9pPr>
          </a:lstStyle>
          <a:p>
            <a:pPr marL="163289" marR="0" lvl="0" indent="-163289" algn="l" defTabSz="914418" rtl="0" eaLnBrk="1" fontAlgn="auto" latinLnBrk="0" hangingPunct="1">
              <a:lnSpc>
                <a:spcPct val="100000"/>
              </a:lnSpc>
              <a:spcBef>
                <a:spcPts val="3429"/>
              </a:spcBef>
              <a:spcAft>
                <a:spcPct val="0"/>
              </a:spcAft>
              <a:buClrTx/>
              <a:buSzTx/>
              <a:buFont typeface="Arial" panose="020b0604020202020204" pitchFamily="34" charset="0"/>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Need help? </a:t>
            </a:r>
            <a:r>
              <a:rPr kumimoji="0" lang="en-US" sz="1714" b="0" i="0" u="none" strike="noStrike" kern="1200" cap="none" spc="0" normalizeH="0" baseline="0" noProof="0" smtClean="0">
                <a:ln>
                  <a:noFill/>
                </a:ln>
                <a:solidFill>
                  <a:srgbClr val="FFFFFF"/>
                </a:solidFill>
                <a:effectLst/>
                <a:uLnTx/>
                <a:uFillTx/>
                <a:latin typeface="Arial"/>
                <a:ea typeface="+mn-ea"/>
                <a:cs typeface="+mn-cs"/>
              </a:rPr>
              <a:t>Visit </a:t>
            </a:r>
            <a:r>
              <a:rPr kumimoji="0" lang="en-US" sz="1714" b="1" i="0" u="none" strike="noStrike" kern="1200" cap="none" spc="0" normalizeH="0" baseline="0" noProof="0" smtClean="0">
                <a:ln>
                  <a:noFill/>
                </a:ln>
                <a:solidFill>
                  <a:srgbClr val="FFFFFF"/>
                </a:solidFill>
                <a:effectLst/>
                <a:uLnTx/>
                <a:uFillTx/>
                <a:latin typeface="Arial"/>
                <a:ea typeface="+mn-ea"/>
                <a:cs typeface="+mn-cs"/>
              </a:rPr>
              <a:t>portals.advisory.com/</a:t>
            </a:r>
            <a:r>
              <a:rPr kumimoji="0" lang="en-US" sz="1714" b="1" i="0" u="none" strike="noStrike" kern="1200" cap="none" spc="0" normalizeH="0" baseline="0" noProof="0" err="1" smtClean="0">
                <a:ln>
                  <a:noFill/>
                </a:ln>
                <a:solidFill>
                  <a:srgbClr val="FFFFFF"/>
                </a:solidFill>
                <a:effectLst/>
                <a:uLnTx/>
                <a:uFillTx/>
                <a:latin typeface="Arial"/>
                <a:ea typeface="+mn-ea"/>
                <a:cs typeface="+mn-cs"/>
              </a:rPr>
              <a:t>dss</a:t>
            </a:r>
            <a:r>
              <a:rPr kumimoji="0" lang="en-US" sz="1714" b="0" i="0" u="none" strike="noStrike" kern="1200" cap="none" spc="0" normalizeH="0" baseline="0" noProof="0" smtClean="0">
                <a:ln>
                  <a:noFill/>
                </a:ln>
                <a:solidFill>
                  <a:srgbClr val="FFFFFF"/>
                </a:solidFill>
                <a:effectLst/>
                <a:uLnTx/>
                <a:uFillTx/>
                <a:latin typeface="Arial"/>
                <a:ea typeface="+mn-ea"/>
                <a:cs typeface="+mn-cs"/>
              </a:rPr>
              <a:t> or email </a:t>
            </a:r>
            <a:r>
              <a:rPr kumimoji="0" lang="en-US" sz="1714" b="1" i="0" u="none" strike="noStrike" kern="1200" cap="none" spc="0" normalizeH="0" baseline="0" noProof="0" smtClean="0">
                <a:ln>
                  <a:noFill/>
                </a:ln>
                <a:solidFill>
                  <a:srgbClr val="FFFFFF"/>
                </a:solidFill>
                <a:effectLst/>
                <a:uLnTx/>
                <a:uFillTx/>
                <a:latin typeface="Arial"/>
                <a:ea typeface="+mn-ea"/>
                <a:cs typeface="+mn-cs"/>
              </a:rPr>
              <a:t>dss_requests@advisory.com</a:t>
            </a:r>
            <a:endParaRPr kumimoji="0" lang="en-US" sz="1714" b="1"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93716" y="2274214"/>
            <a:ext cx="6259032" cy="3520706"/>
          </a:xfrm>
          <a:prstGeom prst="rect">
            <a:avLst/>
          </a:prstGeom>
          <a:ln w="12700">
            <a:solidFill>
              <a:schemeClr val="accent3"/>
            </a:solidFill>
          </a:ln>
        </p:spPr>
      </p:pic>
      <p:sp>
        <p:nvSpPr>
          <p:cNvPr id="2" name="Rectangle 1"/>
          <p:cNvSpPr/>
          <p:nvPr userDrawn="1"/>
        </p:nvSpPr>
        <p:spPr bwMode="gray">
          <a:xfrm>
            <a:off x="0" y="-2"/>
            <a:ext cx="4510937" cy="19208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 name="TextBox 5"/>
          <p:cNvSpPr txBox="1"/>
          <p:nvPr userDrawn="1"/>
        </p:nvSpPr>
        <p:spPr bwMode="gray">
          <a:xfrm>
            <a:off x="595397" y="94439"/>
            <a:ext cx="3915541" cy="1692771"/>
          </a:xfrm>
          <a:prstGeom prst="rect">
            <a:avLst/>
          </a:prstGeom>
          <a:noFill/>
        </p:spPr>
        <p:txBody>
          <a:bodyPr wrap="square" lIns="0" tIns="0" rIns="0" bIns="0" rtlCol="0">
            <a:spAutoFit/>
          </a:bodyPr>
          <a:lstStyle/>
          <a:p>
            <a:pPr marL="0" marR="0" lvl="0" indent="0" algn="l" defTabSz="914418" rtl="0" eaLnBrk="1" fontAlgn="auto" latinLnBrk="0" hangingPunct="1">
              <a:lnSpc>
                <a:spcPts val="3286"/>
              </a:lnSpc>
              <a:spcBef>
                <a:spcPts val="714"/>
              </a:spcBef>
              <a:spcAft>
                <a:spcPct val="0"/>
              </a:spcAft>
              <a:buClrTx/>
              <a:buSzTx/>
              <a:buFontTx/>
              <a:buNone/>
              <a:defRPr/>
            </a:pPr>
            <a:r>
              <a:rPr kumimoji="0" lang="en-US" sz="2143" b="0" i="0" u="none" strike="noStrike" kern="1200" cap="none" spc="0" normalizeH="0" baseline="0" noProof="0" smtClean="0">
                <a:ln>
                  <a:noFill/>
                </a:ln>
                <a:solidFill>
                  <a:srgbClr val="FFFFFF"/>
                </a:solidFill>
                <a:effectLst/>
                <a:uLnTx/>
                <a:uFillTx/>
                <a:latin typeface="Arial"/>
                <a:ea typeface="+mn-ea"/>
                <a:cs typeface="+mn-cs"/>
              </a:rPr>
              <a:t>Use the</a:t>
            </a:r>
            <a:br>
              <a:rPr kumimoji="0" lang="en-US" sz="3143" b="0"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2017 AB PPT</a:t>
            </a:r>
            <a:br>
              <a:rPr kumimoji="0" lang="en-US" sz="3143" b="1"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On-screen Template </a:t>
            </a:r>
            <a:r>
              <a:rPr kumimoji="0" lang="en-US" sz="2143" b="0" i="0" u="none" strike="noStrike" kern="1200" cap="none" spc="0" normalizeH="0" baseline="0" noProof="0" smtClean="0">
                <a:ln>
                  <a:noFill/>
                </a:ln>
                <a:solidFill>
                  <a:srgbClr val="FFFFFF"/>
                </a:solidFill>
                <a:effectLst/>
                <a:uLnTx/>
                <a:uFillTx/>
                <a:latin typeface="Arial"/>
                <a:ea typeface="+mn-ea"/>
                <a:cs typeface="+mn-cs"/>
              </a:rPr>
              <a:t>for…</a:t>
            </a:r>
          </a:p>
        </p:txBody>
      </p:sp>
    </p:spTree>
    <p:extLst>
      <p:ext uri="{BB962C8B-B14F-4D97-AF65-F5344CB8AC3E}">
        <p14:creationId xmlns:p14="http://schemas.microsoft.com/office/powerpoint/2010/main" val="399699972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Lock-up">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18" name="Text Placeholder 5"/>
          <p:cNvSpPr>
            <a:spLocks noGrp="1"/>
          </p:cNvSpPr>
          <p:nvPr>
            <p:ph type="body" sz="quarter" idx="21" hasCustomPrompt="1"/>
          </p:nvPr>
        </p:nvSpPr>
        <p:spPr bwMode="gray">
          <a:xfrm>
            <a:off x="3843122" y="389510"/>
            <a:ext cx="4354286" cy="574766"/>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6" name="Straight Connector 15"/>
          <p:cNvCxnSpPr/>
          <p:nvPr userDrawn="1"/>
        </p:nvCxnSpPr>
        <p:spPr bwMode="gray">
          <a:xfrm flipH="1">
            <a:off x="3619646" y="389510"/>
            <a:ext cx="0" cy="569869"/>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2956584023"/>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2831631014"/>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B In-Brief (030117)">
    <p:spTree>
      <p:nvGrpSpPr>
        <p:cNvPr id="1" name=""/>
        <p:cNvGrpSpPr/>
        <p:nvPr/>
      </p:nvGrpSpPr>
      <p:grpSpPr>
        <a:xfrm>
          <a:off x="0" y="0"/>
          <a:ext cx="0" cy="0"/>
        </a:xfrm>
      </p:grpSpPr>
      <p:sp>
        <p:nvSpPr>
          <p:cNvPr id="4" name="Slide Number Placeholder 2"/>
          <p:cNvSpPr txBox="1"/>
          <p:nvPr userDrawn="1"/>
        </p:nvSpPr>
        <p:spPr bwMode="gray">
          <a:xfrm>
            <a:off x="10845569" y="1"/>
            <a:ext cx="1346432" cy="365124"/>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
        <p:nvSpPr>
          <p:cNvPr id="35" name="Text Placeholder 1"/>
          <p:cNvSpPr txBox="1"/>
          <p:nvPr userDrawn="1"/>
        </p:nvSpPr>
        <p:spPr bwMode="gray">
          <a:xfrm>
            <a:off x="12371215" y="1"/>
            <a:ext cx="3186531" cy="1791730"/>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p:cNvSpPr txBox="1"/>
          <p:nvPr userDrawn="1"/>
        </p:nvSpPr>
        <p:spPr bwMode="gray">
          <a:xfrm>
            <a:off x="12530427" y="80021"/>
            <a:ext cx="2533051" cy="7913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DO NOT EDIT THIS SLIDE FOR ANY PURPOSE</a:t>
            </a:r>
          </a:p>
        </p:txBody>
      </p:sp>
      <p:sp>
        <p:nvSpPr>
          <p:cNvPr id="38" name="TextBox 37"/>
          <p:cNvSpPr txBox="1"/>
          <p:nvPr userDrawn="1"/>
        </p:nvSpPr>
        <p:spPr bwMode="gray">
          <a:xfrm>
            <a:off x="12530429" y="1040494"/>
            <a:ext cx="2820110" cy="61741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If an edit is necessary,</a:t>
            </a:r>
            <a:br>
              <a:rPr kumimoji="0" lang="en-US" sz="1143" b="0" i="0" u="none" strike="noStrike" kern="1200" cap="none" spc="0" normalizeH="0" baseline="0" noProof="0" smtClean="0">
                <a:ln>
                  <a:noFill/>
                </a:ln>
                <a:solidFill>
                  <a:srgbClr val="FFFFFF"/>
                </a:solidFill>
                <a:effectLst/>
                <a:uLnTx/>
                <a:uFillTx/>
                <a:latin typeface="Arial"/>
                <a:ea typeface="+mn-ea"/>
                <a:cs typeface="+mn-cs"/>
              </a:rPr>
            </a:br>
            <a:r>
              <a:rPr kumimoji="0" lang="en-US" sz="1143" b="0" i="0" u="none" strike="noStrike" kern="1200" cap="none" spc="0" normalizeH="0" baseline="0" noProof="0" smtClean="0">
                <a:ln>
                  <a:noFill/>
                </a:ln>
                <a:solidFill>
                  <a:srgbClr val="FFFFFF"/>
                </a:solidFill>
                <a:effectLst/>
                <a:uLnTx/>
                <a:uFillTx/>
                <a:latin typeface="Arial"/>
                <a:ea typeface="+mn-ea"/>
                <a:cs typeface="+mn-cs"/>
              </a:rPr>
              <a:t>please contact:</a:t>
            </a: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1" i="0" u="none" strike="noStrike" kern="1200" cap="none" spc="0" normalizeH="0" baseline="0" noProof="0" smtClean="0">
                <a:ln>
                  <a:noFill/>
                </a:ln>
                <a:solidFill>
                  <a:srgbClr val="FFFFFF"/>
                </a:solidFill>
                <a:effectLst/>
                <a:uLnTx/>
                <a:uFillTx/>
                <a:latin typeface="Arial"/>
                <a:ea typeface="+mn-ea"/>
                <a:cs typeface="+mn-cs"/>
              </a:rPr>
              <a:t>DSS_Template@advisory.com</a:t>
            </a:r>
            <a:endParaRPr kumimoji="0" lang="en-US" sz="1143" b="1" i="1" u="none" strike="noStrike" kern="1200" cap="none" spc="0" normalizeH="0" baseline="0" noProof="0">
              <a:ln>
                <a:noFill/>
              </a:ln>
              <a:solidFill>
                <a:srgbClr val="FFFFFF"/>
              </a:solidFill>
              <a:effectLst/>
              <a:uLnTx/>
              <a:uFillTx/>
              <a:latin typeface="Arial"/>
              <a:ea typeface="+mn-ea"/>
              <a:cs typeface="+mn-cs"/>
            </a:endParaRPr>
          </a:p>
        </p:txBody>
      </p:sp>
      <p:sp>
        <p:nvSpPr>
          <p:cNvPr id="34" name="Text Placeholder 1"/>
          <p:cNvSpPr txBox="1"/>
          <p:nvPr userDrawn="1"/>
        </p:nvSpPr>
        <p:spPr bwMode="gray">
          <a:xfrm>
            <a:off x="12371215" y="1936360"/>
            <a:ext cx="2515737" cy="382461"/>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p:cNvSpPr txBox="1"/>
          <p:nvPr userDrawn="1"/>
        </p:nvSpPr>
        <p:spPr bwMode="gray">
          <a:xfrm>
            <a:off x="12530427" y="2016379"/>
            <a:ext cx="2533051" cy="21993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1" i="0" u="none" strike="noStrike" kern="1200" cap="none" spc="0" normalizeH="0" baseline="0" noProof="0" smtClean="0">
                <a:ln>
                  <a:noFill/>
                </a:ln>
                <a:solidFill>
                  <a:srgbClr val="FFFFFF"/>
                </a:solidFill>
                <a:effectLst/>
                <a:uLnTx/>
                <a:uFillTx/>
                <a:latin typeface="Arial"/>
                <a:ea typeface="+mn-ea"/>
                <a:cs typeface="+mn-cs"/>
              </a:rPr>
              <a:t>Updated</a:t>
            </a:r>
            <a:r>
              <a:rPr kumimoji="0" lang="en-US" sz="1429" b="1" i="0" u="none" strike="noStrike" kern="1200" cap="none" spc="0" normalizeH="0" baseline="0" noProof="0" smtClean="0">
                <a:ln>
                  <a:noFill/>
                </a:ln>
                <a:solidFill>
                  <a:srgbClr val="FFFFFF"/>
                </a:solidFill>
                <a:effectLst/>
                <a:uLnTx/>
                <a:uFillTx/>
                <a:latin typeface="Arial"/>
                <a:ea typeface="+mn-ea"/>
                <a:cs typeface="+mn-cs"/>
              </a:rPr>
              <a:t>: </a:t>
            </a:r>
            <a:r>
              <a:rPr kumimoji="0" lang="en-US" sz="1286" b="0" i="0" u="none" strike="noStrike" kern="1200" cap="none" spc="0" normalizeH="0" baseline="0" noProof="0" smtClean="0">
                <a:ln>
                  <a:noFill/>
                </a:ln>
                <a:solidFill>
                  <a:srgbClr val="FFFFFF"/>
                </a:solidFill>
                <a:effectLst/>
                <a:uLnTx/>
                <a:uFillTx/>
                <a:latin typeface="Arial"/>
                <a:ea typeface="+mn-ea"/>
                <a:cs typeface="+mn-cs"/>
              </a:rPr>
              <a:t>03/01/2017</a:t>
            </a:r>
          </a:p>
        </p:txBody>
      </p:sp>
      <p:sp>
        <p:nvSpPr>
          <p:cNvPr id="41" name="TextBox 40"/>
          <p:cNvSpPr txBox="1"/>
          <p:nvPr userDrawn="1"/>
        </p:nvSpPr>
        <p:spPr bwMode="gray">
          <a:xfrm>
            <a:off x="4195368" y="1479394"/>
            <a:ext cx="7459531" cy="3716274"/>
          </a:xfrm>
          <a:prstGeom prst="rect">
            <a:avLst/>
          </a:prstGeom>
          <a:noFill/>
        </p:spPr>
        <p:txBody>
          <a:bodyPr wrap="square" lIns="0" tIns="0" rIns="0" bIns="0" rtlCol="0">
            <a:spAutoFit/>
          </a:bodyPr>
          <a:lstStyle/>
          <a:p>
            <a:pPr marL="2246856"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WHERE WE RUN THE DEEPEST</a:t>
            </a:r>
          </a:p>
          <a:p>
            <a:pPr marL="2090099"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three critical areas, we run even deeper,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providing</a:t>
            </a:r>
          </a:p>
          <a:p>
            <a:pPr marL="1959468"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 with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the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technology</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and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consulting</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solutions</a:t>
            </a:r>
            <a:endPar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854963"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needed to hardwire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best practices.</a:t>
            </a:r>
          </a:p>
          <a:p>
            <a:pPr marL="15153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Drive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System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GROWTH</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332438"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Attract and retain the patients you aspire to serve by offering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the</a:t>
            </a:r>
          </a:p>
          <a:p>
            <a:pPr marL="1226936"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 network</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access, and experience they need.</a:t>
            </a:r>
          </a:p>
          <a:p>
            <a:pPr marL="8958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Reduce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VARIATION</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718472"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Improve quality and outcomes and lower costs by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eliminating unwarranted</a:t>
            </a:r>
          </a:p>
          <a:p>
            <a:pPr marL="600903"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deviation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from the best standard of care.</a:t>
            </a:r>
          </a:p>
          <a:p>
            <a:pPr marL="242666" marR="0" lvl="0" indent="0" algn="l" defTabSz="914418" rtl="0" eaLnBrk="1" fontAlgn="auto" latinLnBrk="0" hangingPunct="1">
              <a:lnSpc>
                <a:spcPct val="100000"/>
              </a:lnSpc>
              <a:spcBef>
                <a:spcPts val="2857"/>
              </a:spcBef>
              <a:spcAft>
                <a:spcPct val="0"/>
              </a:spcAft>
              <a:buClrTx/>
              <a:buSzTx/>
              <a:buFontTx/>
              <a:buNone/>
              <a:tabLst>
                <a:tab pos="242666"/>
              </a:tabLst>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Optimize the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REVENUE CYCLE</a:t>
            </a:r>
          </a:p>
          <a:p>
            <a:pPr marL="104505"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Sustain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the financial stability necessary to serve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community by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making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sure</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are paid efficiently for services rendered.</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pic>
        <p:nvPicPr>
          <p:cNvPr id="49" name="Picture 4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10131" y="326159"/>
            <a:ext cx="2159726" cy="449111"/>
          </a:xfrm>
          <a:prstGeom prst="rect">
            <a:avLst/>
          </a:prstGeom>
          <a:noFill/>
          <a:ln>
            <a:noFill/>
          </a:ln>
        </p:spPr>
      </p:pic>
      <p:grpSp>
        <p:nvGrpSpPr>
          <p:cNvPr id="50" name="Group 49"/>
          <p:cNvGrpSpPr/>
          <p:nvPr userDrawn="1"/>
        </p:nvGrpSpPr>
        <p:grpSpPr>
          <a:xfrm>
            <a:off x="1243605" y="5740604"/>
            <a:ext cx="1814013" cy="727497"/>
            <a:chOff x="652892" y="4018422"/>
            <a:chExt cx="952357" cy="509248"/>
          </a:xfrm>
        </p:grpSpPr>
        <p:sp>
          <p:nvSpPr>
            <p:cNvPr id="51" name="TextBox 50"/>
            <p:cNvSpPr txBox="1"/>
            <p:nvPr/>
          </p:nvSpPr>
          <p:spPr bwMode="gray">
            <a:xfrm>
              <a:off x="652892" y="4327487"/>
              <a:ext cx="952357" cy="20018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organizations in our membership</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2" name="TextBox 51"/>
            <p:cNvSpPr txBox="1"/>
            <p:nvPr/>
          </p:nvSpPr>
          <p:spPr bwMode="gray">
            <a:xfrm>
              <a:off x="652892" y="4018422"/>
              <a:ext cx="892013"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4,000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smtClean="0">
                <a:ln>
                  <a:noFill/>
                </a:ln>
                <a:solidFill>
                  <a:srgbClr val="CF0A2C"/>
                </a:solidFill>
                <a:effectLst/>
                <a:uLnTx/>
                <a:uFillTx/>
                <a:latin typeface="Arial"/>
                <a:ea typeface="+mn-ea"/>
                <a:cs typeface="+mn-cs"/>
              </a:endParaRPr>
            </a:p>
          </p:txBody>
        </p:sp>
      </p:grpSp>
      <p:pic>
        <p:nvPicPr>
          <p:cNvPr id="53" name="Picture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13583" y="495109"/>
            <a:ext cx="4368610" cy="141667"/>
          </a:xfrm>
          <a:prstGeom prst="rect">
            <a:avLst/>
          </a:prstGeom>
        </p:spPr>
      </p:pic>
      <p:grpSp>
        <p:nvGrpSpPr>
          <p:cNvPr id="54" name="Group 53"/>
          <p:cNvGrpSpPr/>
          <p:nvPr userDrawn="1"/>
        </p:nvGrpSpPr>
        <p:grpSpPr>
          <a:xfrm>
            <a:off x="8544849" y="5740605"/>
            <a:ext cx="2397872" cy="584510"/>
            <a:chOff x="4486045" y="4018422"/>
            <a:chExt cx="1258883" cy="409157"/>
          </a:xfrm>
        </p:grpSpPr>
        <p:sp>
          <p:nvSpPr>
            <p:cNvPr id="55" name="TextBox 54"/>
            <p:cNvSpPr txBox="1"/>
            <p:nvPr/>
          </p:nvSpPr>
          <p:spPr bwMode="gray">
            <a:xfrm>
              <a:off x="4486045" y="4327487"/>
              <a:ext cx="1258883"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leaders in our network</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6" name="TextBox 55"/>
            <p:cNvSpPr txBox="1"/>
            <p:nvPr/>
          </p:nvSpPr>
          <p:spPr bwMode="gray">
            <a:xfrm>
              <a:off x="4490808" y="4018422"/>
              <a:ext cx="1052322"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250,000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p>
          </p:txBody>
        </p:sp>
      </p:grpSp>
      <p:grpSp>
        <p:nvGrpSpPr>
          <p:cNvPr id="57" name="Group 56"/>
          <p:cNvGrpSpPr/>
          <p:nvPr userDrawn="1"/>
        </p:nvGrpSpPr>
        <p:grpSpPr>
          <a:xfrm>
            <a:off x="4690807" y="5740605"/>
            <a:ext cx="2220855" cy="584510"/>
            <a:chOff x="2453050" y="4018422"/>
            <a:chExt cx="1165949" cy="409157"/>
          </a:xfrm>
        </p:grpSpPr>
        <p:sp>
          <p:nvSpPr>
            <p:cNvPr id="58" name="TextBox 57"/>
            <p:cNvSpPr txBox="1"/>
            <p:nvPr/>
          </p:nvSpPr>
          <p:spPr bwMode="gray">
            <a:xfrm>
              <a:off x="2469718" y="4327487"/>
              <a:ext cx="1149281"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in documented ROI each year</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9" name="TextBox 58"/>
            <p:cNvSpPr txBox="1"/>
            <p:nvPr/>
          </p:nvSpPr>
          <p:spPr bwMode="gray">
            <a:xfrm>
              <a:off x="2453050" y="4018422"/>
              <a:ext cx="1110016"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 billion</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a:ln>
                  <a:noFill/>
                </a:ln>
                <a:solidFill>
                  <a:srgbClr val="CF0A2C"/>
                </a:solidFill>
                <a:effectLst/>
                <a:uLnTx/>
                <a:uFillTx/>
                <a:latin typeface="Arial"/>
                <a:ea typeface="+mn-ea"/>
                <a:cs typeface="+mn-cs"/>
              </a:endParaRPr>
            </a:p>
          </p:txBody>
        </p:sp>
      </p:grpSp>
      <p:grpSp>
        <p:nvGrpSpPr>
          <p:cNvPr id="60" name="Group 59"/>
          <p:cNvGrpSpPr/>
          <p:nvPr userDrawn="1"/>
        </p:nvGrpSpPr>
        <p:grpSpPr>
          <a:xfrm>
            <a:off x="0" y="1043616"/>
            <a:ext cx="7148552" cy="4494983"/>
            <a:chOff x="0" y="730531"/>
            <a:chExt cx="3752990" cy="3146488"/>
          </a:xfrm>
        </p:grpSpPr>
        <p:sp>
          <p:nvSpPr>
            <p:cNvPr id="61" name="Rectangle 27"/>
            <p:cNvSpPr/>
            <p:nvPr/>
          </p:nvSpPr>
          <p:spPr bwMode="gray">
            <a:xfrm>
              <a:off x="0" y="730531"/>
              <a:ext cx="3752990" cy="3146488"/>
            </a:xfrm>
            <a:custGeom>
              <a:rect l="l" t="t" r="r" b="b"/>
              <a:pathLst>
                <a:path w="3752989"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2" name="Rectangle 26"/>
            <p:cNvSpPr/>
            <p:nvPr/>
          </p:nvSpPr>
          <p:spPr bwMode="gray">
            <a:xfrm>
              <a:off x="0" y="730531"/>
              <a:ext cx="3592716" cy="3146488"/>
            </a:xfrm>
            <a:custGeom>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3" name="Rectangle 12"/>
            <p:cNvSpPr/>
            <p:nvPr/>
          </p:nvSpPr>
          <p:spPr bwMode="gray">
            <a:xfrm>
              <a:off x="0" y="730531"/>
              <a:ext cx="3433989" cy="3146488"/>
            </a:xfrm>
            <a:custGeom>
              <a:rect l="l" t="t" r="r" b="b"/>
              <a:pathLst>
                <a:path w="3433988"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cxnSp>
        <p:nvCxnSpPr>
          <p:cNvPr id="64" name="Straight Connector 63"/>
          <p:cNvCxnSpPr/>
          <p:nvPr userDrawn="1"/>
        </p:nvCxnSpPr>
        <p:spPr bwMode="gray">
          <a:xfrm>
            <a:off x="5549364" y="3457993"/>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6366895" y="2482580"/>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4687284" y="4434646"/>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610132" y="2976714"/>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610132" y="1479393"/>
            <a:ext cx="4160848" cy="584134"/>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THE CORE</a:t>
            </a:r>
          </a:p>
          <a:p>
            <a:pPr marL="0"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For 35+ years, our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research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has been the health care industry’s guiding light, bringing members closer to best practice performance</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
        <p:nvSpPr>
          <p:cNvPr id="69" name="TextBox 68"/>
          <p:cNvSpPr txBox="1"/>
          <p:nvPr userDrawn="1"/>
        </p:nvSpPr>
        <p:spPr bwMode="gray">
          <a:xfrm>
            <a:off x="610132" y="3079824"/>
            <a:ext cx="3452373" cy="78200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2571"/>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RESEARCH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Platform</a:t>
            </a:r>
            <a:endPar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endParaRP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Every major player in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care organization gets a direct line to the industry’s most‑needed insights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and</a:t>
            </a:r>
            <a:b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b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most-successful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ideas.</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10422802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xfrm>
      </p:grpSpPr>
      <p:sp>
        <p:nvSpPr>
          <p:cNvPr id="11" name="Rectangle 10"/>
          <p:cNvSpPr/>
          <p:nvPr userDrawn="1"/>
        </p:nvSpPr>
        <p:spPr bwMode="gray">
          <a:xfrm rot="10800000">
            <a:off x="9553957" y="2"/>
            <a:ext cx="1606642" cy="494774"/>
          </a:xfrm>
          <a:prstGeom prst="rect">
            <a:avLst/>
          </a:prstGeom>
          <a:solidFill>
            <a:schemeClr val="accent6"/>
          </a:solidFill>
          <a:ln w="19050" cap="sq"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429" b="0" i="0" u="none" strike="noStrike" kern="1200" cap="none" spc="0" normalizeH="0" baseline="0" noProof="0">
              <a:ln>
                <a:noFill/>
              </a:ln>
              <a:solidFill>
                <a:srgbClr val="333E48"/>
              </a:solidFill>
              <a:effectLst/>
              <a:uLnTx/>
              <a:uFillTx/>
              <a:latin typeface="Arial"/>
              <a:ea typeface="+mn-ea"/>
              <a:cs typeface="+mn-cs"/>
            </a:endParaRPr>
          </a:p>
        </p:txBody>
      </p:sp>
      <p:cxnSp>
        <p:nvCxnSpPr>
          <p:cNvPr id="24" name="Straight Connector 23"/>
          <p:cNvCxnSpPr/>
          <p:nvPr userDrawn="1"/>
        </p:nvCxnSpPr>
        <p:spPr bwMode="gray">
          <a:xfrm>
            <a:off x="1645297" y="5632106"/>
            <a:ext cx="8901406"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9553961" y="202856"/>
            <a:ext cx="1606642" cy="197875"/>
          </a:xfrm>
          <a:prstGeom prst="rect">
            <a:avLst/>
          </a:prstGeom>
          <a:noFill/>
        </p:spPr>
        <p:txBody>
          <a:bodyPr wrap="square" lIns="0" tIns="0" rIns="0" bIns="0" rtlCol="0">
            <a:sp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ROAD MAP</a:t>
            </a:r>
          </a:p>
        </p:txBody>
      </p:sp>
      <p:sp>
        <p:nvSpPr>
          <p:cNvPr id="32" name="Text Placeholder 3"/>
          <p:cNvSpPr>
            <a:spLocks noGrp="1"/>
          </p:cNvSpPr>
          <p:nvPr>
            <p:ph type="body" sz="quarter" idx="13" hasCustomPrompt="1"/>
          </p:nvPr>
        </p:nvSpPr>
        <p:spPr bwMode="gray">
          <a:xfrm>
            <a:off x="2596480" y="1484057"/>
            <a:ext cx="7141029" cy="307777"/>
          </a:xfrm>
        </p:spPr>
        <p:txBody>
          <a:bodyPr anchor="ctr" anchorCtr="0"/>
          <a:lstStyle>
            <a:lvl1pPr marL="0" indent="0">
              <a:spcBef>
                <a:spcPct val="0"/>
              </a:spcBef>
              <a:buNone/>
              <a:defRPr sz="2000">
                <a:solidFill>
                  <a:schemeClr val="bg1"/>
                </a:solidFill>
                <a:latin typeface="+mj-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14pt, White, Title Case</a:t>
            </a:r>
          </a:p>
        </p:txBody>
      </p:sp>
      <p:sp>
        <p:nvSpPr>
          <p:cNvPr id="18" name="Title 17"/>
          <p:cNvSpPr>
            <a:spLocks noGrp="1"/>
          </p:cNvSpPr>
          <p:nvPr>
            <p:ph type="title" hasCustomPrompt="1"/>
          </p:nvPr>
        </p:nvSpPr>
        <p:spPr bwMode="gray">
          <a:xfrm>
            <a:off x="1626545" y="1442003"/>
            <a:ext cx="522514" cy="391886"/>
          </a:xfrm>
          <a:prstGeom prst="ellipse">
            <a:avLst/>
          </a:prstGeom>
          <a:solidFill>
            <a:schemeClr val="bg1"/>
          </a:solidFill>
          <a:ln>
            <a:noFill/>
          </a:ln>
        </p:spPr>
        <p:txBody>
          <a:bodyPr wrap="none" anchor="ctr" anchorCtr="1">
            <a:noAutofit/>
          </a:bodyPr>
          <a:lstStyle>
            <a:lvl1pPr>
              <a:defRPr sz="2000" b="0">
                <a:solidFill>
                  <a:schemeClr val="accent6"/>
                </a:solidFill>
              </a:defRPr>
            </a:lvl1pPr>
          </a:lstStyle>
          <a:p>
            <a:r>
              <a:rPr lang="en-US" smtClean="0"/>
              <a:t>#</a:t>
            </a:r>
            <a:endParaRPr lang="en-US"/>
          </a:p>
        </p:txBody>
      </p:sp>
      <p:sp>
        <p:nvSpPr>
          <p:cNvPr id="20" name="Text Placeholder 19"/>
          <p:cNvSpPr>
            <a:spLocks noGrp="1"/>
          </p:cNvSpPr>
          <p:nvPr>
            <p:ph type="body" sz="quarter" idx="17" hasCustomPrompt="1"/>
          </p:nvPr>
        </p:nvSpPr>
        <p:spPr bwMode="gray">
          <a:xfrm>
            <a:off x="1626545" y="2269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39" name="Text Placeholder 3"/>
          <p:cNvSpPr>
            <a:spLocks noGrp="1"/>
          </p:cNvSpPr>
          <p:nvPr>
            <p:ph type="body" sz="quarter" idx="18" hasCustomPrompt="1"/>
          </p:nvPr>
        </p:nvSpPr>
        <p:spPr bwMode="gray">
          <a:xfrm>
            <a:off x="2596480" y="2357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0" name="Text Placeholder 19"/>
          <p:cNvSpPr>
            <a:spLocks noGrp="1"/>
          </p:cNvSpPr>
          <p:nvPr>
            <p:ph type="body" sz="quarter" idx="19" hasCustomPrompt="1"/>
          </p:nvPr>
        </p:nvSpPr>
        <p:spPr bwMode="gray">
          <a:xfrm>
            <a:off x="1626545" y="31011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1" name="Text Placeholder 3"/>
          <p:cNvSpPr>
            <a:spLocks noGrp="1"/>
          </p:cNvSpPr>
          <p:nvPr>
            <p:ph type="body" sz="quarter" idx="20" hasCustomPrompt="1"/>
          </p:nvPr>
        </p:nvSpPr>
        <p:spPr bwMode="gray">
          <a:xfrm>
            <a:off x="2596480" y="31891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2" name="Text Placeholder 19"/>
          <p:cNvSpPr>
            <a:spLocks noGrp="1"/>
          </p:cNvSpPr>
          <p:nvPr>
            <p:ph type="body" sz="quarter" idx="21" hasCustomPrompt="1"/>
          </p:nvPr>
        </p:nvSpPr>
        <p:spPr bwMode="gray">
          <a:xfrm>
            <a:off x="1626545" y="3932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3" name="Text Placeholder 3"/>
          <p:cNvSpPr>
            <a:spLocks noGrp="1"/>
          </p:cNvSpPr>
          <p:nvPr>
            <p:ph type="body" sz="quarter" idx="22" hasCustomPrompt="1"/>
          </p:nvPr>
        </p:nvSpPr>
        <p:spPr bwMode="gray">
          <a:xfrm>
            <a:off x="2596480" y="4020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4" name="Text Placeholder 19"/>
          <p:cNvSpPr>
            <a:spLocks noGrp="1"/>
          </p:cNvSpPr>
          <p:nvPr>
            <p:ph type="body" sz="quarter" idx="23" hasCustomPrompt="1"/>
          </p:nvPr>
        </p:nvSpPr>
        <p:spPr bwMode="gray">
          <a:xfrm>
            <a:off x="1626545" y="4764175"/>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5" name="Text Placeholder 3"/>
          <p:cNvSpPr>
            <a:spLocks noGrp="1"/>
          </p:cNvSpPr>
          <p:nvPr>
            <p:ph type="body" sz="quarter" idx="24" hasCustomPrompt="1"/>
          </p:nvPr>
        </p:nvSpPr>
        <p:spPr bwMode="gray">
          <a:xfrm>
            <a:off x="2596480" y="4852110"/>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0250301"/>
      </p:ext>
    </p:extLst>
  </p:cSld>
  <p:clrMapOvr>
    <a:masterClrMapping/>
  </p:clrMapOvr>
  <p:transition/>
  <p:timing/>
  <p:extLst mod="1">
    <p:ext uri="{DCECCB84-F9BA-43D5-87BE-67443E8EF086}">
      <p15:sldGuideLst xmlns:p15="http://schemas.microsoft.com/office/powerpoint/2012/main">
        <p15:guide id="1" pos="8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xfrm>
      </p:grpSpPr>
      <p:pic>
        <p:nvPicPr>
          <p:cNvPr id="3" name="Picture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903227" y="812004"/>
            <a:ext cx="3195962" cy="914400"/>
          </a:xfrm>
          <a:prstGeom prst="rect">
            <a:avLst/>
          </a:prstGeom>
        </p:spPr>
      </p:pic>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bg1"/>
                </a:solidFill>
              </a:defRPr>
            </a:lvl1pPr>
          </a:lstStyle>
          <a:p>
            <a:r>
              <a:rPr lang="en-US" smtClean="0"/>
              <a:t>Divider Title – Arial 25pt Regular, Title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ct val="0"/>
              </a:spcBef>
              <a:buNone/>
              <a:defRPr sz="1714">
                <a:solidFill>
                  <a:schemeClr val="accent2"/>
                </a:solidFill>
              </a:defRPr>
            </a:lvl1pPr>
            <a:lvl2pPr marL="163289" indent="0">
              <a:spcBef>
                <a:spcPct val="0"/>
              </a:spcBef>
              <a:buNone/>
              <a:defRPr sz="1571">
                <a:solidFill>
                  <a:schemeClr val="accent1"/>
                </a:solidFill>
              </a:defRPr>
            </a:lvl2pPr>
            <a:lvl3pPr marL="326578" indent="0">
              <a:spcBef>
                <a:spcPct val="0"/>
              </a:spcBef>
              <a:buNone/>
              <a:defRPr sz="1571">
                <a:solidFill>
                  <a:schemeClr val="accent1"/>
                </a:solidFill>
              </a:defRPr>
            </a:lvl3pPr>
            <a:lvl4pPr marL="489867" indent="0">
              <a:spcBef>
                <a:spcPct val="0"/>
              </a:spcBef>
              <a:buNone/>
              <a:defRPr sz="1571">
                <a:solidFill>
                  <a:schemeClr val="accent1"/>
                </a:solidFill>
              </a:defRPr>
            </a:lvl4pPr>
            <a:lvl5pPr marL="653156" indent="0">
              <a:spcBef>
                <a:spcPct val="0"/>
              </a:spcBef>
              <a:buNone/>
              <a:defRPr sz="1571">
                <a:solidFill>
                  <a:schemeClr val="accent1"/>
                </a:solidFill>
              </a:defRPr>
            </a:lvl5pPr>
          </a:lstStyle>
          <a:p>
            <a:pPr lvl="0"/>
            <a:r>
              <a:rPr lang="en-US" smtClean="0"/>
              <a:t>Divider Subtitle – Arial 12pt Regular, Title Case</a:t>
            </a:r>
          </a:p>
        </p:txBody>
      </p:sp>
      <p:sp>
        <p:nvSpPr>
          <p:cNvPr id="7" name="Text Placeholder 6"/>
          <p:cNvSpPr>
            <a:spLocks noGrp="1"/>
          </p:cNvSpPr>
          <p:nvPr>
            <p:ph type="body" sz="quarter" idx="20" hasCustomPrompt="1"/>
          </p:nvPr>
        </p:nvSpPr>
        <p:spPr bwMode="gray">
          <a:xfrm>
            <a:off x="1138202" y="5302371"/>
            <a:ext cx="4354286" cy="769441"/>
          </a:xfrm>
        </p:spPr>
        <p:txBody>
          <a:bodyPr/>
          <a:lstStyle>
            <a:lvl1pPr>
              <a:spcBef>
                <a:spcPts val="429"/>
              </a:spcBef>
              <a:defRPr sz="1429">
                <a:solidFill>
                  <a:schemeClr val="bg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smtClean="0"/>
              <a:t>Divider Bullet Placement (if needed)</a:t>
            </a:r>
          </a:p>
          <a:p>
            <a:pPr lvl="0"/>
            <a:r>
              <a:rPr lang="en-US" smtClean="0"/>
              <a:t>Divider Bullet Placement (if needed)</a:t>
            </a:r>
          </a:p>
          <a:p>
            <a:pPr lvl="0"/>
            <a:r>
              <a:rPr lang="en-US"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solidFill>
            <a:schemeClr val="accent6"/>
          </a:solidFill>
          <a:ln cap="sq">
            <a:noFill/>
            <a:miter lim="800000"/>
          </a:ln>
        </p:spPr>
        <p:txBody>
          <a:bodyPr wrap="none" lIns="45720" tIns="27432" rIns="45720" bIns="27432">
            <a:spAutoFit/>
          </a:bodyPr>
          <a:lstStyle>
            <a:lvl1pPr marL="0" indent="0" algn="r">
              <a:spcBef>
                <a:spcPct val="0"/>
              </a:spcBef>
              <a:buNone/>
              <a:defRPr sz="1286" cap="all" spc="0" baseline="0">
                <a:solidFill>
                  <a:schemeClr val="bg1"/>
                </a:solidFill>
                <a:latin typeface="+mj-lt"/>
              </a:defRPr>
            </a:lvl1pPr>
          </a:lstStyle>
          <a:p>
            <a:pPr lvl="0"/>
            <a:r>
              <a:rPr lang="en-US"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ct val="0"/>
              </a:spcBef>
              <a:buNone/>
              <a:defRPr sz="12857">
                <a:solidFill>
                  <a:schemeClr val="accent3"/>
                </a:solidFill>
                <a:latin typeface="+mj-lt"/>
              </a:defRPr>
            </a:lvl1pPr>
          </a:lstStyle>
          <a:p>
            <a:pPr lvl="0"/>
            <a:r>
              <a:rPr lang="en-US" smtClean="0"/>
              <a:t>#</a:t>
            </a:r>
            <a:endParaRPr lang="en-US"/>
          </a:p>
        </p:txBody>
      </p:sp>
      <p:sp>
        <p:nvSpPr>
          <p:cNvPr id="12"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p:nvPr userDrawn="1"/>
        </p:nvCxnSpPr>
        <p:spPr bwMode="gray">
          <a:xfrm>
            <a:off x="1133667" y="4981151"/>
            <a:ext cx="9056914"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p:nvPr userDrawn="1"/>
        </p:nvSpPr>
        <p:spPr bwMode="gray">
          <a:xfrm>
            <a:off x="12323003" y="4302976"/>
            <a:ext cx="2940535" cy="2521019"/>
          </a:xfrm>
          <a:prstGeom prst="rect">
            <a:avLst/>
          </a:prstGeom>
          <a:solidFill>
            <a:srgbClr val="009900"/>
          </a:solidFill>
        </p:spPr>
        <p:txBody>
          <a:bodyPr vert="horz" wrap="square" lIns="91440" tIns="65314" rIns="91440" bIns="65314"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429" b="1" i="0" u="none" strike="noStrike" kern="1200" cap="none" spc="0" normalizeH="0" baseline="0" noProof="0" smtClean="0">
                <a:ln>
                  <a:noFill/>
                </a:ln>
                <a:solidFill>
                  <a:srgbClr val="FFFFFF"/>
                </a:solidFill>
                <a:effectLst/>
                <a:uLnTx/>
                <a:uFillTx/>
                <a:latin typeface="Arial"/>
                <a:ea typeface="+mn-ea"/>
                <a:cs typeface="+mn-cs"/>
              </a:rPr>
              <a:t>What’s a Break Type?</a:t>
            </a:r>
          </a:p>
          <a:p>
            <a:pPr marL="0" marR="0" lvl="0" indent="0" algn="l" defTabSz="914418" rtl="0" eaLnBrk="1" fontAlgn="auto" latinLnBrk="0" hangingPunct="1">
              <a:lnSpc>
                <a:spcPct val="100000"/>
              </a:lnSpc>
              <a:spcBef>
                <a:spcPts val="429"/>
              </a:spcBef>
              <a:spcAft>
                <a:spcPct val="0"/>
              </a:spcAft>
              <a:buClrTx/>
              <a:buSzTx/>
              <a:buFont typeface="+mj-lt"/>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Break types can be anything that you want to consider the section following the divider as:</a:t>
            </a:r>
          </a:p>
          <a:p>
            <a:pPr marL="167825" marR="0" lvl="0" indent="-167825"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Section</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Chapter</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Essay</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Appendix</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Etc.</a:t>
            </a:r>
          </a:p>
          <a:p>
            <a:pPr marL="0" marR="0" lvl="0" indent="0" algn="l" defTabSz="914418" rtl="0" eaLnBrk="1" fontAlgn="auto" latinLnBrk="0" hangingPunct="1">
              <a:lnSpc>
                <a:spcPct val="100000"/>
              </a:lnSpc>
              <a:spcBef>
                <a:spcPts val="857"/>
              </a:spcBef>
              <a:spcAft>
                <a:spcPct val="0"/>
              </a:spcAft>
              <a:buClrTx/>
              <a:buSzTx/>
              <a:buFont typeface="Arial" panose="020b0604020202020204" pitchFamily="34" charset="0"/>
              <a:buNone/>
              <a:defRPr/>
            </a:pPr>
            <a:r>
              <a:rPr kumimoji="0" lang="en-US" sz="1143" b="0" i="1" u="none" strike="noStrike" kern="1200" cap="none" spc="0" normalizeH="0" baseline="0" noProof="0" smtClean="0">
                <a:ln>
                  <a:noFill/>
                </a:ln>
                <a:solidFill>
                  <a:srgbClr val="FFFFFF"/>
                </a:solidFill>
                <a:effectLst/>
                <a:uLnTx/>
                <a:uFillTx/>
                <a:latin typeface="Arial"/>
                <a:ea typeface="+mn-ea"/>
                <a:cs typeface="+mn-cs"/>
              </a:rPr>
              <a:t>If not needed, you may delete the break type box.</a:t>
            </a:r>
            <a:endParaRPr kumimoji="0" lang="en-US" sz="1143"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91268551"/>
      </p:ext>
    </p:extLst>
  </p:cSld>
  <p:clrMapOvr>
    <a:masterClrMapping/>
  </p:clrMapOvr>
  <p:transition/>
  <p:timing/>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tandard">
    <p:bg>
      <p:bgPr>
        <a:solidFill>
          <a:schemeClr val="bg1"/>
        </a:solidFill>
        <a:effectLst/>
      </p:bgPr>
    </p:bg>
    <p:spTree>
      <p:nvGrpSpPr>
        <p:cNvPr id="1" name=""/>
        <p:cNvGrpSpPr/>
        <p:nvPr/>
      </p:nvGrpSpPr>
      <p:grpSpPr>
        <a:xfrm>
          <a:off x="0" y="0"/>
          <a:ext cx="0" cy="0"/>
        </a:xfrm>
      </p:grpSpPr>
      <p:pic>
        <p:nvPicPr>
          <p:cNvPr id="20" name="Picture 19"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21" name="Straight Connector 20"/>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5"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1"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7"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0"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55515691"/>
      </p:ext>
    </p:extLst>
  </p:cSld>
  <p:clrMapOvr>
    <a:masterClrMapping/>
  </p:clrMapOvr>
  <p:transition/>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73DD-2D59-481C-8672-0F221D6D7BCC}" type="slidenum">
              <a:rPr lang="en-US" smtClean="0"/>
              <a:t>‹#›</a:t>
            </a:fld>
            <a:endParaRPr lang="en-US"/>
          </a:p>
        </p:txBody>
      </p:sp>
      <p:pic>
        <p:nvPicPr>
          <p:cNvPr id="7" name="Picture 6"/>
          <p:cNvPicPr>
            <a:picLocks noChangeAspect="1"/>
          </p:cNvPicPr>
          <p:nvPr userDrawn="1"/>
        </p:nvPicPr>
        <p:blipFill>
          <a:blip r:embed="rId1"/>
          <a:stretch>
            <a:fillRect/>
          </a:stretch>
        </p:blipFill>
        <p:spPr>
          <a:xfrm>
            <a:off x="0" y="5589922"/>
            <a:ext cx="1524132" cy="1268078"/>
          </a:xfrm>
          <a:prstGeom prst="rect">
            <a:avLst/>
          </a:prstGeom>
        </p:spPr>
      </p:pic>
    </p:spTree>
    <p:extLst>
      <p:ext uri="{BB962C8B-B14F-4D97-AF65-F5344CB8AC3E}">
        <p14:creationId xmlns:p14="http://schemas.microsoft.com/office/powerpoint/2010/main" val="317373291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xfrm>
      </p:grpSpPr>
      <p:sp>
        <p:nvSpPr>
          <p:cNvPr id="8" name="Rectangle 7"/>
          <p:cNvSpPr/>
          <p:nvPr userDrawn="1"/>
        </p:nvSpPr>
        <p:spPr bwMode="gray">
          <a:xfrm>
            <a:off x="0" y="853849"/>
            <a:ext cx="12192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3" name="Straight Connector 12"/>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10"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27978003"/>
      </p:ext>
    </p:extLst>
  </p:cSld>
  <p:clrMapOvr>
    <a:overrideClrMapping bg1="lt1" tx1="dk1" bg2="lt2" tx2="dk2" accent1="accent1" accent2="accent2" accent3="accent3" accent4="accent4" accent5="accent5" accent6="accent6" hlink="hlink" folHlink="folHlink"/>
  </p:clrMapOvr>
  <p:transition/>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xfrm>
      </p:grpSpPr>
      <p:sp>
        <p:nvSpPr>
          <p:cNvPr id="10"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12"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2"/>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3" name="Text Placeholder 4"/>
          <p:cNvSpPr>
            <a:spLocks noGrp="1"/>
          </p:cNvSpPr>
          <p:nvPr>
            <p:ph type="body" sz="quarter" idx="27" hasCustomPrompt="1"/>
          </p:nvPr>
        </p:nvSpPr>
        <p:spPr bwMode="gray">
          <a:xfrm>
            <a:off x="1820907" y="2515470"/>
            <a:ext cx="8550189" cy="1813638"/>
          </a:xfrm>
        </p:spPr>
        <p:txBody>
          <a:bodyPr/>
          <a:lstStyle>
            <a:lvl1pPr marL="0" indent="0">
              <a:lnSpc>
                <a:spcPct val="110000"/>
              </a:lnSpc>
              <a:spcBef>
                <a:spcPts val="1714"/>
              </a:spcBef>
              <a:buNone/>
              <a:defRPr sz="2143" baseline="0">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8360229" y="6610496"/>
            <a:ext cx="3831771" cy="247504"/>
          </a:xfrm>
        </p:spPr>
        <p:txBody>
          <a:bodyPr rIns="45720" bIns="27432" anchor="b" anchorCtr="0"/>
          <a:lstStyle>
            <a:lvl1pPr marL="0" indent="0">
              <a:spcBef>
                <a:spcPct val="0"/>
              </a:spcBef>
              <a:buNone/>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86709207"/>
      </p:ext>
    </p:extLst>
  </p:cSld>
  <p:clrMapOvr>
    <a:masterClrMapping/>
  </p:clrMapOvr>
  <p:transition/>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Notes">
    <p:spTree>
      <p:nvGrpSpPr>
        <p:cNvPr id="1" name=""/>
        <p:cNvGrpSpPr/>
        <p:nvPr/>
      </p:nvGrpSpPr>
      <p:grpSpPr>
        <a:xfrm>
          <a:off x="0" y="0"/>
          <a:ext cx="0" cy="0"/>
        </a:xfrm>
      </p:grpSpPr>
      <p:pic>
        <p:nvPicPr>
          <p:cNvPr id="15" name="Picture 14"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6" name="Straight Connector 15"/>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610810" y="174171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610810" y="226357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610810" y="2785431"/>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610810" y="3307290"/>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610810" y="3829149"/>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610810" y="435100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610810" y="4872866"/>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610810" y="539472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610810" y="591658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610810" y="643844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609600" y="454758"/>
            <a:ext cx="7663543" cy="395621"/>
          </a:xfrm>
          <a:prstGeom prst="rect">
            <a:avLst/>
          </a:prstGeom>
          <a:noFill/>
        </p:spPr>
        <p:txBody>
          <a:bodyPr wrap="square" lIns="0" tIns="0" rIns="0" bIns="0"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2571"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Notes:</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8528208"/>
      </p:ext>
    </p:extLst>
  </p:cSld>
  <p:clrMapOvr>
    <a:masterClrMapping/>
  </p:clrMapOvr>
  <p:transition/>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Copyright)">
    <p:spTree>
      <p:nvGrpSpPr>
        <p:cNvPr id="1" name=""/>
        <p:cNvGrpSpPr/>
        <p:nvPr/>
      </p:nvGrpSpPr>
      <p:grpSpPr>
        <a:xfrm>
          <a:off x="0" y="0"/>
          <a:ext cx="0" cy="0"/>
        </a:xfrm>
      </p:grpSpPr>
      <p:sp>
        <p:nvSpPr>
          <p:cNvPr id="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419342526"/>
      </p:ext>
    </p:extLst>
  </p:cSld>
  <p:clrMapOvr>
    <a:masterClrMapping/>
  </p:clrMapOvr>
  <p:transition/>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ckup: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sp>
        <p:nvSpPr>
          <p:cNvPr id="6" name="Text Placeholder 5"/>
          <p:cNvSpPr>
            <a:spLocks noGrp="1"/>
          </p:cNvSpPr>
          <p:nvPr>
            <p:ph type="body" sz="quarter" idx="21" hasCustomPrompt="1"/>
          </p:nvPr>
        </p:nvSpPr>
        <p:spPr bwMode="gray">
          <a:xfrm>
            <a:off x="3532002" y="514163"/>
            <a:ext cx="4354286" cy="613954"/>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2" name="Straight Connector 11"/>
          <p:cNvCxnSpPr/>
          <p:nvPr userDrawn="1"/>
        </p:nvCxnSpPr>
        <p:spPr bwMode="gray">
          <a:xfrm flipH="1">
            <a:off x="3294137" y="514164"/>
            <a:ext cx="0" cy="617764"/>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2069479935"/>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go: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1755661559"/>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Bottom Slide">
    <p:spTree>
      <p:nvGrpSpPr>
        <p:cNvPr id="1" name=""/>
        <p:cNvGrpSpPr/>
        <p:nvPr/>
      </p:nvGrpSpPr>
      <p:grpSpPr>
        <a:xfrm>
          <a:off x="0" y="0"/>
          <a:ext cx="0" cy="0"/>
        </a:xfrm>
      </p:grpSpPr>
      <p:sp>
        <p:nvSpPr>
          <p:cNvPr id="2" name="Title 1"/>
          <p:cNvSpPr>
            <a:spLocks noGrp="1"/>
          </p:cNvSpPr>
          <p:nvPr>
            <p:ph type="title" hasCustomPrompt="1"/>
          </p:nvPr>
        </p:nvSpPr>
        <p:spPr bwMode="gray">
          <a:xfrm>
            <a:off x="954625" y="24183"/>
            <a:ext cx="10641581" cy="329770"/>
          </a:xfrm>
        </p:spPr>
        <p:txBody>
          <a:bodyPr anchor="t" anchorCtr="0"/>
          <a:lstStyle>
            <a:lvl1pPr>
              <a:defRPr sz="2143" b="0">
                <a:solidFill>
                  <a:schemeClr val="tx1"/>
                </a:solidFill>
              </a:defRPr>
            </a:lvl1pPr>
          </a:lstStyle>
          <a:p>
            <a:r>
              <a:rPr lang="en-US" sz="2143" smtClean="0"/>
              <a:t>Presentation Subtitle – Arial 15pt Regular, Use Title Case</a:t>
            </a:r>
          </a:p>
        </p:txBody>
      </p:sp>
      <p:cxnSp>
        <p:nvCxnSpPr>
          <p:cNvPr id="10" name="Straight Connector 9"/>
          <p:cNvCxnSpPr/>
          <p:nvPr userDrawn="1"/>
        </p:nvCxnSpPr>
        <p:spPr bwMode="gray">
          <a:xfrm>
            <a:off x="-8171" y="6194353"/>
            <a:ext cx="12200171"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954625" y="1871704"/>
            <a:ext cx="8708571" cy="241824"/>
          </a:xfrm>
        </p:spPr>
        <p:txBody>
          <a:bodyPr/>
          <a:lstStyle>
            <a:lvl1pPr marL="0" indent="0">
              <a:spcBef>
                <a:spcPct val="0"/>
              </a:spcBef>
              <a:buNone/>
              <a:defRPr sz="1571" b="1"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r>
              <a:rPr lang="en-US" smtClean="0"/>
              <a:t>Add Institution Name (If You Need to Customize)</a:t>
            </a:r>
          </a:p>
        </p:txBody>
      </p:sp>
      <p:sp>
        <p:nvSpPr>
          <p:cNvPr id="26" name="Text Placeholder 5"/>
          <p:cNvSpPr>
            <a:spLocks noGrp="1"/>
          </p:cNvSpPr>
          <p:nvPr>
            <p:ph type="body" sz="quarter" idx="22" hasCustomPrompt="1"/>
          </p:nvPr>
        </p:nvSpPr>
        <p:spPr bwMode="gray">
          <a:xfrm>
            <a:off x="954625" y="2205238"/>
            <a:ext cx="8708571" cy="241824"/>
          </a:xfrm>
        </p:spPr>
        <p:txBody>
          <a:bodyPr/>
          <a:lstStyle>
            <a:lvl1pPr marL="0" indent="0">
              <a:spcBef>
                <a:spcPct val="0"/>
              </a:spcBef>
              <a:buNone/>
              <a:defRPr sz="1571" b="0"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Add Date of Presentation (If You Need to Customize)</a:t>
            </a:r>
          </a:p>
        </p:txBody>
      </p:sp>
      <p:pic>
        <p:nvPicPr>
          <p:cNvPr id="27" name="Picture 2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49650" y="6501630"/>
            <a:ext cx="5228834" cy="169563"/>
          </a:xfrm>
          <a:prstGeom prst="rect">
            <a:avLst/>
          </a:prstGeom>
        </p:spPr>
      </p:pic>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6536" y="6392670"/>
            <a:ext cx="5053430" cy="340680"/>
          </a:xfrm>
          <a:prstGeom prst="rect">
            <a:avLst/>
          </a:prstGeom>
        </p:spPr>
      </p:pic>
    </p:spTree>
    <p:extLst>
      <p:ext uri="{BB962C8B-B14F-4D97-AF65-F5344CB8AC3E}">
        <p14:creationId xmlns:p14="http://schemas.microsoft.com/office/powerpoint/2010/main" val="3559325856"/>
      </p:ext>
    </p:extLst>
  </p:cSld>
  <p:clrMapOvr>
    <a:masterClrMapping/>
  </p:clrMapOvr>
  <p:transition/>
  <p:timing/>
  <p:extLst mod="1">
    <p:ext uri="{DCECCB84-F9BA-43D5-87BE-67443E8EF086}">
      <p15:sldGuideLst xmlns:p15="http://schemas.microsoft.com/office/powerpoint/2012/main">
        <p15:guide id="1" pos="3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ide Cover: Top Slide">
    <p:spTree>
      <p:nvGrpSpPr>
        <p:cNvPr id="1" name=""/>
        <p:cNvGrpSpPr/>
        <p:nvPr/>
      </p:nvGrpSpPr>
      <p:grpSpPr>
        <a:xfrm>
          <a:off x="0" y="0"/>
          <a:ext cx="0" cy="0"/>
        </a:xfrm>
      </p:grpSpPr>
      <p:sp>
        <p:nvSpPr>
          <p:cNvPr id="3" name="Title 2"/>
          <p:cNvSpPr>
            <a:spLocks noGrp="1"/>
          </p:cNvSpPr>
          <p:nvPr>
            <p:ph type="title" hasCustomPrompt="1"/>
          </p:nvPr>
        </p:nvSpPr>
        <p:spPr bwMode="gray">
          <a:xfrm>
            <a:off x="622578" y="455057"/>
            <a:ext cx="7501335" cy="439681"/>
          </a:xfrm>
        </p:spPr>
        <p:txBody>
          <a:bodyPr anchor="t" anchorCtr="0"/>
          <a:lstStyle>
            <a:lvl1pPr>
              <a:defRPr sz="2857" b="0">
                <a:solidFill>
                  <a:schemeClr val="tx1"/>
                </a:solidFill>
              </a:defRPr>
            </a:lvl1pPr>
          </a:lstStyle>
          <a:p>
            <a:r>
              <a:rPr lang="en-US"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cxnSp>
        <p:nvCxnSpPr>
          <p:cNvPr id="24" name="Straight Connector 23"/>
          <p:cNvCxnSpPr/>
          <p:nvPr userDrawn="1"/>
        </p:nvCxnSpPr>
        <p:spPr bwMode="gray">
          <a:xfrm flipH="1">
            <a:off x="9294939" y="544286"/>
            <a:ext cx="0" cy="631371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9436083" y="524897"/>
            <a:ext cx="2704238" cy="46976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LEGAL CAVEAT</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recommendation or graded ranking by Advisory Board, or (c) failure of member and its employees and agents to abide by the terms set forth herein.</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1976165108"/>
      </p:ext>
    </p:extLst>
  </p:cSld>
  <p:clrMapOvr>
    <a:masterClrMapping/>
  </p:clrMapOvr>
  <p:transition/>
  <p:timing/>
  <p:extLst mod="1">
    <p:ext uri="{DCECCB84-F9BA-43D5-87BE-67443E8EF086}">
      <p15:sldGuideLst xmlns:p15="http://schemas.microsoft.com/office/powerpoint/2012/main">
        <p15:guide id="2" pos="2880">
          <p15:clr>
            <a:srgbClr val="FBAE40"/>
          </p15:clr>
        </p15:guide>
        <p15:guide id="3" orient="horz" pos="2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nside Cover: Bottom Slide">
    <p:spTree>
      <p:nvGrpSpPr>
        <p:cNvPr id="1" name=""/>
        <p:cNvGrpSpPr/>
        <p:nvPr/>
      </p:nvGrpSpPr>
      <p:grpSpPr>
        <a:xfrm>
          <a:off x="0" y="0"/>
          <a:ext cx="0" cy="0"/>
        </a:xfrm>
      </p:grpSpPr>
      <p:sp>
        <p:nvSpPr>
          <p:cNvPr id="8" name="TextBox 7"/>
          <p:cNvSpPr txBox="1"/>
          <p:nvPr userDrawn="1"/>
        </p:nvSpPr>
        <p:spPr bwMode="gray">
          <a:xfrm>
            <a:off x="9436083" y="34367"/>
            <a:ext cx="2704238" cy="5548378"/>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IMPORTANT: Please read the following.</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has prepared this report for the exclusive use of its members. Each member acknowledges and agrees that this report and the information contained herein (collectively, the “Report”) are confidential and proprietary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to Advisory Board. By accepting delivery of this Report, each member agrees to abide by the terms as stated herein, including the following:</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third party.</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3.	Each member may make this Report available solely to those of its employees and agents who (a) are registered for the workshop or membership program of</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which this Report is a part, (b) require access to this Report in order to learn from the information described herein, and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6.	If a member is unwilling to abide by any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flipH="1">
            <a:off x="9294939" y="-3011"/>
            <a:ext cx="0" cy="654051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30791"/>
      </p:ext>
    </p:extLst>
  </p:cSld>
  <p:clrMapOvr>
    <a:masterClrMapping/>
  </p:clrMapOvr>
  <p:transition/>
  <p:timing/>
  <p:extLst>
    <p:ext uri="{DCECCB84-F9BA-43D5-87BE-67443E8EF086}">
      <p15:sldGuideLst xmlns:p15="http://schemas.microsoft.com/office/powerpoint/2012/main">
        <p15:guide id="1"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aperless Meeting Credit/Caveat">
    <p:spTree>
      <p:nvGrpSpPr>
        <p:cNvPr id="1" name=""/>
        <p:cNvGrpSpPr/>
        <p:nvPr/>
      </p:nvGrpSpPr>
      <p:grpSpPr>
        <a:xfrm>
          <a:off x="0" y="0"/>
          <a:ext cx="0" cy="0"/>
        </a:xfrm>
      </p:grpSpPr>
      <p:cxnSp>
        <p:nvCxnSpPr>
          <p:cNvPr id="8" name="Straight Connector 7"/>
          <p:cNvCxnSpPr/>
          <p:nvPr/>
        </p:nvCxnSpPr>
        <p:spPr bwMode="gray">
          <a:xfrm flipH="1">
            <a:off x="7812149" y="0"/>
            <a:ext cx="0" cy="68580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610810" y="236627"/>
            <a:ext cx="6618514" cy="439681"/>
          </a:xfrm>
        </p:spPr>
        <p:txBody>
          <a:bodyPr anchor="t" anchorCtr="0"/>
          <a:lstStyle>
            <a:lvl1pPr>
              <a:defRPr sz="2857" b="0">
                <a:solidFill>
                  <a:schemeClr val="tx1"/>
                </a:solidFill>
              </a:defRPr>
            </a:lvl1pPr>
          </a:lstStyle>
          <a:p>
            <a:r>
              <a:rPr lang="en-US" smtClean="0"/>
              <a:t>Insert Program Name Here</a:t>
            </a:r>
          </a:p>
        </p:txBody>
      </p:sp>
      <p:sp>
        <p:nvSpPr>
          <p:cNvPr id="3" name="TextBox 2"/>
          <p:cNvSpPr txBox="1"/>
          <p:nvPr userDrawn="1"/>
        </p:nvSpPr>
        <p:spPr bwMode="gray">
          <a:xfrm>
            <a:off x="8042621" y="156867"/>
            <a:ext cx="4020796" cy="545065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LEGAL CAVEAT</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and its employees and agents to abide by the terms set forth herein.</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marL="0" marR="0" lvl="0" indent="0" algn="l" defTabSz="914418" rtl="0" eaLnBrk="1" fontAlgn="auto" latinLnBrk="0" hangingPunct="1">
              <a:lnSpc>
                <a:spcPct val="100000"/>
              </a:lnSpc>
              <a:spcBef>
                <a:spcPts val="1143"/>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IMPORTANT: Please read the following.</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has prepared this report for the exclusive use of its members.</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acknowledges and agrees that this report and the information contained herein (collectively, the “Report”) are confidential and proprietary to Advisory Board. By accepting delivery of this Report, each member agrees to</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abide by the terms as stated herein, including the following:</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1.	Advisory Board owns all right, title, and interest in and to this Report. Except as stated herein, no right, license, permission, or interest of any kind in this Report is intended to be given, transferred to, or acquired by a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is authorized to use this Report only to the extent expressly authorized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6.	If a member is unwilling to abide by any of the foregoing obligations, then</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1138400" y="1487806"/>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24" name="Text Placeholder 4"/>
          <p:cNvSpPr>
            <a:spLocks noGrp="1"/>
          </p:cNvSpPr>
          <p:nvPr>
            <p:ph type="body" sz="quarter" idx="38" hasCustomPrompt="1"/>
          </p:nvPr>
        </p:nvSpPr>
        <p:spPr bwMode="gray">
          <a:xfrm>
            <a:off x="1138400" y="1780725"/>
            <a:ext cx="6096000"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sp>
        <p:nvSpPr>
          <p:cNvPr id="25" name="Text Placeholder 5"/>
          <p:cNvSpPr>
            <a:spLocks noGrp="1"/>
          </p:cNvSpPr>
          <p:nvPr>
            <p:ph type="body" sz="quarter" idx="39" hasCustomPrompt="1"/>
          </p:nvPr>
        </p:nvSpPr>
        <p:spPr bwMode="gray">
          <a:xfrm>
            <a:off x="1138400" y="2063991"/>
            <a:ext cx="6096000"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26" name="Text Placeholder 5"/>
          <p:cNvSpPr>
            <a:spLocks noGrp="1"/>
          </p:cNvSpPr>
          <p:nvPr>
            <p:ph type="body" sz="quarter" idx="40" hasCustomPrompt="1"/>
          </p:nvPr>
        </p:nvSpPr>
        <p:spPr bwMode="gray">
          <a:xfrm>
            <a:off x="1138400" y="2249688"/>
            <a:ext cx="6096000"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27" name="Text Placeholder 5"/>
          <p:cNvSpPr>
            <a:spLocks noGrp="1"/>
          </p:cNvSpPr>
          <p:nvPr>
            <p:ph type="body" sz="quarter" idx="41" hasCustomPrompt="1"/>
          </p:nvPr>
        </p:nvSpPr>
        <p:spPr bwMode="gray">
          <a:xfrm>
            <a:off x="1138400" y="2870818"/>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8" name="Text Placeholder 4"/>
          <p:cNvSpPr>
            <a:spLocks noGrp="1"/>
          </p:cNvSpPr>
          <p:nvPr>
            <p:ph type="body" sz="quarter" idx="42" hasCustomPrompt="1"/>
          </p:nvPr>
        </p:nvSpPr>
        <p:spPr bwMode="gray">
          <a:xfrm>
            <a:off x="1138400" y="3170143"/>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138400" y="381851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30" name="Text Placeholder 4"/>
          <p:cNvSpPr>
            <a:spLocks noGrp="1"/>
          </p:cNvSpPr>
          <p:nvPr>
            <p:ph type="body" sz="quarter" idx="44" hasCustomPrompt="1"/>
          </p:nvPr>
        </p:nvSpPr>
        <p:spPr bwMode="gray">
          <a:xfrm>
            <a:off x="1138400" y="411783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31" name="Text Placeholder 5"/>
          <p:cNvSpPr>
            <a:spLocks noGrp="1"/>
          </p:cNvSpPr>
          <p:nvPr>
            <p:ph type="body" sz="quarter" idx="45" hasCustomPrompt="1"/>
          </p:nvPr>
        </p:nvSpPr>
        <p:spPr bwMode="gray">
          <a:xfrm>
            <a:off x="1138400" y="476623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2" name="Text Placeholder 4"/>
          <p:cNvSpPr>
            <a:spLocks noGrp="1"/>
          </p:cNvSpPr>
          <p:nvPr>
            <p:ph type="body" sz="quarter" idx="46" hasCustomPrompt="1"/>
          </p:nvPr>
        </p:nvSpPr>
        <p:spPr bwMode="gray">
          <a:xfrm>
            <a:off x="1138400" y="506555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2764670543"/>
      </p:ext>
    </p:extLst>
  </p:cSld>
  <p:clrMapOvr>
    <a:masterClrMapping/>
  </p:clrMapOvr>
  <p:transition/>
  <p:timing/>
  <p:extLst>
    <p:ext uri="{DCECCB84-F9BA-43D5-87BE-67443E8EF086}">
      <p15:sldGuideLst xmlns:p15="http://schemas.microsoft.com/office/powerpoint/2012/main">
        <p15:guide id="2" orient="horz" pos="144">
          <p15:clr>
            <a:srgbClr val="FBAE40"/>
          </p15:clr>
        </p15:guide>
        <p15:guide id="3" pos="2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73DD-2D59-481C-8672-0F221D6D7BCC}" type="slidenum">
              <a:rPr lang="en-US" smtClean="0"/>
              <a:t>‹#›</a:t>
            </a:fld>
            <a:endParaRPr lang="en-US"/>
          </a:p>
        </p:txBody>
      </p:sp>
      <p:pic>
        <p:nvPicPr>
          <p:cNvPr id="7" name="Picture 6"/>
          <p:cNvPicPr>
            <a:picLocks noChangeAspect="1"/>
          </p:cNvPicPr>
          <p:nvPr userDrawn="1"/>
        </p:nvPicPr>
        <p:blipFill>
          <a:blip r:embed="rId1"/>
          <a:stretch>
            <a:fillRect/>
          </a:stretch>
        </p:blipFill>
        <p:spPr>
          <a:xfrm>
            <a:off x="0" y="5589922"/>
            <a:ext cx="1524132" cy="1268078"/>
          </a:xfrm>
          <a:prstGeom prst="rect">
            <a:avLst/>
          </a:prstGeom>
        </p:spPr>
      </p:pic>
    </p:spTree>
    <p:extLst>
      <p:ext uri="{BB962C8B-B14F-4D97-AF65-F5344CB8AC3E}">
        <p14:creationId xmlns:p14="http://schemas.microsoft.com/office/powerpoint/2010/main" val="2049296039"/>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140550846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DC Address">
    <p:spTree>
      <p:nvGrpSpPr>
        <p:cNvPr id="1" name=""/>
        <p:cNvGrpSpPr/>
        <p:nvPr/>
      </p:nvGrpSpPr>
      <p:grpSpPr>
        <a:xfrm>
          <a:off x="0" y="0"/>
          <a:ext cx="0" cy="0"/>
        </a:xfrm>
      </p:grpSpPr>
      <p:sp>
        <p:nvSpPr>
          <p:cNvPr id="10" name="Rectangle 9">
            <a:hlinkClick r:id="rId1"/>
          </p:cNvPr>
          <p:cNvSpPr/>
          <p:nvPr userDrawn="1"/>
        </p:nvSpPr>
        <p:spPr bwMode="gray">
          <a:xfrm>
            <a:off x="0" y="5675282"/>
            <a:ext cx="9767722"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2445 M Street NW, Washington DC 20037</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202.266.5600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202.266.5700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229659468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London Address">
    <p:spTree>
      <p:nvGrpSpPr>
        <p:cNvPr id="1" name=""/>
        <p:cNvGrpSpPr/>
        <p:nvPr/>
      </p:nvGrpSpPr>
      <p:grpSpPr>
        <a:xfrm>
          <a:off x="0" y="0"/>
          <a:ext cx="0" cy="0"/>
        </a:xfrm>
      </p:grpSpPr>
      <p:sp>
        <p:nvSpPr>
          <p:cNvPr id="7" name="Rectangle 6">
            <a:hlinkClick r:id="rId1"/>
          </p:cNvPr>
          <p:cNvSpPr/>
          <p:nvPr userDrawn="1"/>
        </p:nvSpPr>
        <p:spPr bwMode="gray">
          <a:xfrm>
            <a:off x="0" y="5675282"/>
            <a:ext cx="12192000"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Third Floor, Melbourne House, 46 Aldwych, London WC2B 4LL, UK</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+44 (0) 203 100 6800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+44 (0) 203 318 3069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335399195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tructions">
    <p:spTree>
      <p:nvGrpSpPr>
        <p:cNvPr id="1" name=""/>
        <p:cNvGrpSpPr/>
        <p:nvPr/>
      </p:nvGrpSpPr>
      <p:grpSpPr>
        <a:xfrm>
          <a:off x="0" y="0"/>
          <a:ext cx="0" cy="0"/>
        </a:xfrm>
      </p:grpSpPr>
      <p:sp>
        <p:nvSpPr>
          <p:cNvPr id="4" name="Rectangle 3"/>
          <p:cNvSpPr/>
          <p:nvPr userDrawn="1"/>
        </p:nvSpPr>
        <p:spPr bwMode="gray">
          <a:xfrm>
            <a:off x="0" y="6204857"/>
            <a:ext cx="12192000" cy="6531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5" name="Rectangle 4"/>
          <p:cNvSpPr/>
          <p:nvPr userDrawn="1"/>
        </p:nvSpPr>
        <p:spPr bwMode="gray">
          <a:xfrm>
            <a:off x="4601422" y="-1"/>
            <a:ext cx="7590577" cy="192087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7" name="TextBox 6"/>
          <p:cNvSpPr txBox="1"/>
          <p:nvPr userDrawn="1"/>
        </p:nvSpPr>
        <p:spPr bwMode="gray">
          <a:xfrm>
            <a:off x="4808470" y="683237"/>
            <a:ext cx="6771585" cy="307777"/>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000" b="0" i="0" u="none" strike="noStrike" kern="1200" cap="none" spc="0" normalizeH="0" baseline="0" noProof="0" smtClean="0">
                <a:ln>
                  <a:noFill/>
                </a:ln>
                <a:solidFill>
                  <a:srgbClr val="FFFFFF"/>
                </a:solidFill>
                <a:effectLst/>
                <a:uLnTx/>
                <a:uFillTx/>
                <a:latin typeface="Arial"/>
                <a:ea typeface="+mn-ea"/>
                <a:cs typeface="+mn-cs"/>
              </a:rPr>
              <a:t>All health care projected presentations:</a:t>
            </a:r>
          </a:p>
        </p:txBody>
      </p:sp>
      <p:sp>
        <p:nvSpPr>
          <p:cNvPr id="8" name="TextBox 7"/>
          <p:cNvSpPr txBox="1"/>
          <p:nvPr userDrawn="1"/>
        </p:nvSpPr>
        <p:spPr bwMode="gray">
          <a:xfrm>
            <a:off x="7598001" y="1186659"/>
            <a:ext cx="2004973"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Roundtables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err="1" smtClean="0">
                <a:ln>
                  <a:noFill/>
                </a:ln>
                <a:solidFill>
                  <a:srgbClr val="FFFFFF"/>
                </a:solidFill>
                <a:effectLst/>
                <a:uLnTx/>
                <a:uFillTx/>
                <a:latin typeface="Arial"/>
                <a:ea typeface="+mn-ea"/>
                <a:cs typeface="+mn-cs"/>
              </a:rPr>
              <a:t>Onsites</a:t>
            </a:r>
            <a:endParaRPr kumimoji="0" lang="en-US" sz="1571"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p:cNvSpPr txBox="1"/>
          <p:nvPr userDrawn="1"/>
        </p:nvSpPr>
        <p:spPr bwMode="gray">
          <a:xfrm>
            <a:off x="7554649" y="5868427"/>
            <a:ext cx="4026543" cy="153888"/>
          </a:xfrm>
          <a:prstGeom prst="rect">
            <a:avLst/>
          </a:prstGeom>
          <a:noFill/>
        </p:spPr>
        <p:txBody>
          <a:bodyPr wrap="square" lIns="0" tIns="0" rIns="0" bIns="0" rtlCol="0">
            <a:spAutoFit/>
          </a:bodyPr>
          <a:lstStyle/>
          <a:p>
            <a:pPr marL="0" marR="0" lvl="0" indent="0" algn="r" defTabSz="914418" rtl="0" eaLnBrk="1" fontAlgn="auto" latinLnBrk="0" hangingPunct="1">
              <a:lnSpc>
                <a:spcPct val="100000"/>
              </a:lnSpc>
              <a:spcBef>
                <a:spcPts val="714"/>
              </a:spcBef>
              <a:spcAft>
                <a:spcPct val="0"/>
              </a:spcAft>
              <a:buClrTx/>
              <a:buSzTx/>
              <a:buFontTx/>
              <a:buNone/>
              <a:defRPr/>
            </a:pPr>
            <a:r>
              <a:rPr kumimoji="0" lang="en-US" sz="1000" b="0" i="0" u="none" strike="noStrike" kern="1200" cap="none" spc="0" normalizeH="0" baseline="0" noProof="0" smtClean="0">
                <a:ln>
                  <a:noFill/>
                </a:ln>
                <a:solidFill>
                  <a:srgbClr val="333E48"/>
                </a:solidFill>
                <a:effectLst/>
                <a:uLnTx/>
                <a:uFillTx/>
                <a:latin typeface="Arial"/>
                <a:ea typeface="+mn-ea"/>
                <a:cs typeface="+mn-cs"/>
              </a:rPr>
              <a:t>Slide Size: 7ꞌꞌ x 5.25</a:t>
            </a:r>
            <a:r>
              <a:rPr kumimoji="0" lang="en-US" sz="1000" b="0" i="0" u="none" strike="noStrike" kern="1200" cap="none" spc="0" normalizeH="0" baseline="0" noProof="0">
                <a:ln>
                  <a:noFill/>
                </a:ln>
                <a:solidFill>
                  <a:srgbClr val="333E48"/>
                </a:solidFill>
                <a:effectLst/>
                <a:uLnTx/>
                <a:uFillTx/>
                <a:latin typeface="Arial"/>
                <a:ea typeface="+mn-ea"/>
                <a:cs typeface="+mn-cs"/>
              </a:rPr>
              <a:t>ꞌ</a:t>
            </a:r>
            <a:r>
              <a:rPr kumimoji="0" lang="en-US" sz="1000" b="0" i="0" u="none" strike="noStrike" kern="1200" cap="none" spc="0" normalizeH="0" baseline="0" noProof="0" smtClean="0">
                <a:ln>
                  <a:noFill/>
                </a:ln>
                <a:solidFill>
                  <a:srgbClr val="333E48"/>
                </a:solidFill>
                <a:effectLst/>
                <a:uLnTx/>
                <a:uFillTx/>
                <a:latin typeface="Arial"/>
                <a:ea typeface="+mn-ea"/>
                <a:cs typeface="+mn-cs"/>
              </a:rPr>
              <a:t>ꞌ </a:t>
            </a:r>
          </a:p>
        </p:txBody>
      </p:sp>
      <p:sp>
        <p:nvSpPr>
          <p:cNvPr id="10" name="TextBox 9"/>
          <p:cNvSpPr txBox="1"/>
          <p:nvPr userDrawn="1"/>
        </p:nvSpPr>
        <p:spPr bwMode="gray">
          <a:xfrm>
            <a:off x="606522" y="2209301"/>
            <a:ext cx="3831771" cy="2417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571" b="1" i="0" u="none" strike="noStrike" kern="1200" cap="none" spc="0" normalizeH="0" baseline="0" noProof="0" smtClean="0">
                <a:ln>
                  <a:noFill/>
                </a:ln>
                <a:solidFill>
                  <a:srgbClr val="333E48"/>
                </a:solidFill>
                <a:effectLst/>
                <a:uLnTx/>
                <a:uFillTx/>
                <a:latin typeface="Arial"/>
                <a:ea typeface="+mn-ea"/>
                <a:cs typeface="+mn-cs"/>
              </a:rPr>
              <a:t>Training</a:t>
            </a:r>
            <a:endParaRPr kumimoji="0" lang="en-US" sz="1714" b="1" i="0" u="none" strike="noStrike" kern="1200" cap="none" spc="0" normalizeH="0" baseline="0" noProof="0" smtClean="0">
              <a:ln>
                <a:noFill/>
              </a:ln>
              <a:solidFill>
                <a:srgbClr val="333E48"/>
              </a:solidFill>
              <a:effectLst/>
              <a:uLnTx/>
              <a:uFillTx/>
              <a:latin typeface="Arial"/>
              <a:ea typeface="+mn-ea"/>
              <a:cs typeface="+mn-cs"/>
            </a:endParaRPr>
          </a:p>
        </p:txBody>
      </p:sp>
      <p:sp>
        <p:nvSpPr>
          <p:cNvPr id="11" name="TextBox 10"/>
          <p:cNvSpPr txBox="1"/>
          <p:nvPr userDrawn="1"/>
        </p:nvSpPr>
        <p:spPr bwMode="gray">
          <a:xfrm>
            <a:off x="9717259" y="1186658"/>
            <a:ext cx="2090057" cy="241733"/>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Conferences</a:t>
            </a:r>
          </a:p>
        </p:txBody>
      </p:sp>
      <p:sp>
        <p:nvSpPr>
          <p:cNvPr id="12" name="TextBox 11"/>
          <p:cNvSpPr txBox="1"/>
          <p:nvPr userDrawn="1"/>
        </p:nvSpPr>
        <p:spPr bwMode="gray">
          <a:xfrm>
            <a:off x="4808472" y="1186659"/>
            <a:ext cx="3296817"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National meetings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Webconferences</a:t>
            </a:r>
          </a:p>
        </p:txBody>
      </p:sp>
      <p:sp>
        <p:nvSpPr>
          <p:cNvPr id="13" name="TextBox 12"/>
          <p:cNvSpPr txBox="1"/>
          <p:nvPr userDrawn="1"/>
        </p:nvSpPr>
        <p:spPr bwMode="gray">
          <a:xfrm>
            <a:off x="606522" y="2576879"/>
            <a:ext cx="3581886" cy="299004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Watch 5 videos in 7 minutes to learn everything you need to get started!</a:t>
            </a:r>
          </a:p>
          <a:p>
            <a:pPr marL="0" marR="0" lvl="0" indent="0" algn="l" defTabSz="914418" rtl="0" eaLnBrk="1" fontAlgn="auto" latinLnBrk="0" hangingPunct="1">
              <a:lnSpc>
                <a:spcPct val="100000"/>
              </a:lnSpc>
              <a:spcBef>
                <a:spcPts val="857"/>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a:ea typeface="+mn-ea"/>
                <a:cs typeface="+mn-cs"/>
              </a:rPr>
              <a:t>portals.advisory.com/</a:t>
            </a:r>
            <a:r>
              <a:rPr kumimoji="0" lang="en-US" sz="1286" b="1" i="0" u="none" strike="noStrike" kern="1200" cap="none" spc="0" normalizeH="0" baseline="0" noProof="0" err="1" smtClean="0">
                <a:ln>
                  <a:noFill/>
                </a:ln>
                <a:solidFill>
                  <a:srgbClr val="333E48"/>
                </a:solidFill>
                <a:effectLst/>
                <a:uLnTx/>
                <a:uFillTx/>
                <a:latin typeface="Arial"/>
                <a:ea typeface="+mn-ea"/>
                <a:cs typeface="+mn-cs"/>
              </a:rPr>
              <a:t>dss</a:t>
            </a:r>
            <a:r>
              <a:rPr kumimoji="0" lang="en-US" sz="1286" b="1" i="0" u="none" strike="noStrike" kern="1200" cap="none" spc="0" normalizeH="0" baseline="0" noProof="0" smtClean="0">
                <a:ln>
                  <a:noFill/>
                </a:ln>
                <a:solidFill>
                  <a:srgbClr val="333E48"/>
                </a:solidFill>
                <a:effectLst/>
                <a:uLnTx/>
                <a:uFillTx/>
                <a:latin typeface="Arial"/>
                <a:ea typeface="+mn-ea"/>
                <a:cs typeface="+mn-cs"/>
              </a:rPr>
              <a:t>/</a:t>
            </a:r>
            <a:br>
              <a:rPr kumimoji="0" lang="en-US" sz="1286" b="1" i="0" u="none" strike="noStrike" kern="1200" cap="none" spc="0" normalizeH="0" baseline="0" noProof="0" smtClean="0">
                <a:ln>
                  <a:noFill/>
                </a:ln>
                <a:solidFill>
                  <a:srgbClr val="333E48"/>
                </a:solidFill>
                <a:effectLst/>
                <a:uLnTx/>
                <a:uFillTx/>
                <a:latin typeface="Arial"/>
                <a:ea typeface="+mn-ea"/>
                <a:cs typeface="+mn-cs"/>
              </a:rPr>
            </a:br>
            <a:r>
              <a:rPr kumimoji="0" lang="en-US" sz="1286" b="1" i="0" u="none" strike="noStrike" kern="1200" cap="none" spc="0" normalizeH="0" baseline="0" noProof="0" smtClean="0">
                <a:ln>
                  <a:noFill/>
                </a:ln>
                <a:solidFill>
                  <a:srgbClr val="333E48"/>
                </a:solidFill>
                <a:effectLst/>
                <a:uLnTx/>
                <a:uFillTx/>
                <a:latin typeface="Arial"/>
                <a:ea typeface="+mn-ea"/>
                <a:cs typeface="+mn-cs"/>
              </a:rPr>
              <a:t>templates/training</a:t>
            </a:r>
            <a:endParaRPr kumimoji="0" lang="en-US" sz="1286" b="1" i="0" u="none" strike="noStrike" kern="1200" cap="none" spc="0" normalizeH="0" baseline="0" noProof="0">
              <a:ln>
                <a:noFill/>
              </a:ln>
              <a:solidFill>
                <a:srgbClr val="333E48"/>
              </a:solidFill>
              <a:effectLst/>
              <a:uLnTx/>
              <a:uFillTx/>
              <a:latin typeface="Arial"/>
              <a:ea typeface="+mn-ea"/>
              <a:cs typeface="+mn-cs"/>
            </a:endParaRPr>
          </a:p>
          <a:p>
            <a:pPr marL="167825" marR="0" lvl="0" indent="-167825" algn="l" defTabSz="914418" rtl="0" eaLnBrk="1" fontAlgn="auto" latinLnBrk="0" hangingPunct="1">
              <a:lnSpc>
                <a:spcPct val="100000"/>
              </a:lnSpc>
              <a:spcBef>
                <a:spcPts val="1143"/>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Brand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Suite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Resources: </a:t>
            </a:r>
            <a:r>
              <a:rPr kumimoji="0" lang="en-US" sz="1286" b="0" i="0" u="none" strike="noStrike" kern="1200" cap="none" spc="0" normalizeH="0" baseline="0" noProof="0">
                <a:ln>
                  <a:noFill/>
                </a:ln>
                <a:solidFill>
                  <a:srgbClr val="333E48"/>
                </a:solidFill>
                <a:effectLst/>
                <a:uLnTx/>
                <a:uFillTx/>
                <a:latin typeface="Arial"/>
                <a:ea typeface="+mn-ea"/>
                <a:cs typeface="+mn-cs"/>
              </a:rPr>
              <a:t>GLGs,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Icons</a:t>
            </a:r>
            <a:r>
              <a:rPr kumimoji="0" lang="en-US" sz="1286" b="0" i="0" u="none" strike="noStrike" kern="1200" cap="none" spc="0" normalizeH="0" baseline="0" noProof="0">
                <a:ln>
                  <a:noFill/>
                </a:ln>
                <a:solidFill>
                  <a:srgbClr val="333E48"/>
                </a:solidFill>
                <a:effectLst/>
                <a:uLnTx/>
                <a:uFillTx/>
                <a:latin typeface="Arial"/>
                <a:ea typeface="+mn-ea"/>
                <a:cs typeface="+mn-cs"/>
              </a:rPr>
              <a:t>, Logos, </a:t>
            </a:r>
            <a:r>
              <a:rPr kumimoji="0" lang="en-US" sz="1286" b="0" i="0" u="none" strike="noStrike" kern="1200" cap="none" spc="0" normalizeH="0" baseline="0" noProof="0" smtClean="0">
                <a:ln>
                  <a:noFill/>
                </a:ln>
                <a:solidFill>
                  <a:srgbClr val="333E48"/>
                </a:solidFill>
                <a:effectLst/>
                <a:uLnTx/>
                <a:uFillTx/>
                <a:latin typeface="Arial"/>
                <a:ea typeface="+mn-ea"/>
                <a:cs typeface="+mn-cs"/>
              </a:rPr>
              <a:t>Photos, </a:t>
            </a:r>
            <a:r>
              <a:rPr kumimoji="0" lang="en-US" sz="1286" b="0" i="0" u="none" strike="noStrike" kern="1200" cap="none" spc="0" normalizeH="0" baseline="0" noProof="0">
                <a:ln>
                  <a:noFill/>
                </a:ln>
                <a:solidFill>
                  <a:srgbClr val="333E48"/>
                </a:solidFill>
                <a:effectLst/>
                <a:uLnTx/>
                <a:uFillTx/>
                <a:latin typeface="Arial"/>
                <a:ea typeface="+mn-ea"/>
                <a:cs typeface="+mn-cs"/>
              </a:rPr>
              <a:t>Charts</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Setting </a:t>
            </a:r>
            <a:r>
              <a:rPr kumimoji="0" lang="en-US" sz="1286" b="0" i="0" u="none" strike="noStrike" kern="1200" cap="none" spc="0" normalizeH="0" baseline="0" noProof="0">
                <a:ln>
                  <a:noFill/>
                </a:ln>
                <a:solidFill>
                  <a:srgbClr val="333E48"/>
                </a:solidFill>
                <a:effectLst/>
                <a:uLnTx/>
                <a:uFillTx/>
                <a:latin typeface="Arial"/>
                <a:ea typeface="+mn-ea"/>
                <a:cs typeface="+mn-cs"/>
              </a:rPr>
              <a:t>U</a:t>
            </a:r>
            <a:r>
              <a:rPr kumimoji="0" lang="en-US" sz="1286" b="0" i="0" u="none" strike="noStrike" kern="1200" cap="none" spc="0" normalizeH="0" baseline="0" noProof="0" smtClean="0">
                <a:ln>
                  <a:noFill/>
                </a:ln>
                <a:solidFill>
                  <a:srgbClr val="333E48"/>
                </a:solidFill>
                <a:effectLst/>
                <a:uLnTx/>
                <a:uFillTx/>
                <a:latin typeface="Arial"/>
                <a:ea typeface="+mn-ea"/>
                <a:cs typeface="+mn-cs"/>
              </a:rPr>
              <a:t>p Your System: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Work Faster and Correctly</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Design Concepts: </a:t>
            </a:r>
            <a:r>
              <a:rPr kumimoji="0" lang="en-US" sz="1286" b="0" i="0" u="none" strike="noStrike" kern="1200" cap="none" spc="0" normalizeH="0" baseline="0" noProof="0">
                <a:ln>
                  <a:noFill/>
                </a:ln>
                <a:solidFill>
                  <a:srgbClr val="333E48"/>
                </a:solidFill>
                <a:effectLst/>
                <a:uLnTx/>
                <a:uFillTx/>
                <a:latin typeface="Arial"/>
                <a:ea typeface="+mn-ea"/>
                <a:cs typeface="+mn-cs"/>
              </a:rPr>
              <a:t>Top </a:t>
            </a:r>
            <a:r>
              <a:rPr kumimoji="0" lang="en-US" sz="1286" b="0" i="0" u="none" strike="noStrike" kern="1200" cap="none" spc="0" normalizeH="0" baseline="0" noProof="0" smtClean="0">
                <a:ln>
                  <a:noFill/>
                </a:ln>
                <a:solidFill>
                  <a:srgbClr val="333E48"/>
                </a:solidFill>
                <a:effectLst/>
                <a:uLnTx/>
                <a:uFillTx/>
                <a:latin typeface="Arial"/>
                <a:ea typeface="+mn-ea"/>
                <a:cs typeface="+mn-cs"/>
              </a:rPr>
              <a:t>14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Best </a:t>
            </a:r>
            <a:r>
              <a:rPr kumimoji="0" lang="en-US" sz="1286" b="0" i="0" u="none" strike="noStrike" kern="1200" cap="none" spc="0" normalizeH="0" baseline="0" noProof="0">
                <a:ln>
                  <a:noFill/>
                </a:ln>
                <a:solidFill>
                  <a:srgbClr val="333E48"/>
                </a:solidFill>
                <a:effectLst/>
                <a:uLnTx/>
                <a:uFillTx/>
                <a:latin typeface="Arial"/>
                <a:ea typeface="+mn-ea"/>
                <a:cs typeface="+mn-cs"/>
              </a:rPr>
              <a:t>Practices and </a:t>
            </a:r>
            <a:r>
              <a:rPr kumimoji="0" lang="en-US" sz="1286" b="0" i="0" u="none" strike="noStrike" kern="1200" cap="none" spc="0" normalizeH="0" baseline="0" noProof="0" smtClean="0">
                <a:ln>
                  <a:noFill/>
                </a:ln>
                <a:solidFill>
                  <a:srgbClr val="333E48"/>
                </a:solidFill>
                <a:effectLst/>
                <a:uLnTx/>
                <a:uFillTx/>
                <a:latin typeface="Arial"/>
                <a:ea typeface="+mn-ea"/>
                <a:cs typeface="+mn-cs"/>
              </a:rPr>
              <a:t>Rules</a:t>
            </a:r>
            <a:endParaRPr kumimoji="0" lang="en-US" sz="1286" b="0" i="0" u="none" strike="noStrike" kern="1200" cap="none" spc="0" normalizeH="0" baseline="0" noProof="0">
              <a:ln>
                <a:noFill/>
              </a:ln>
              <a:solidFill>
                <a:srgbClr val="333E48"/>
              </a:solidFill>
              <a:effectLst/>
              <a:uLnTx/>
              <a:uFillTx/>
              <a:latin typeface="Arial"/>
              <a:ea typeface="+mn-ea"/>
              <a:cs typeface="+mn-cs"/>
            </a:endParaRPr>
          </a:p>
        </p:txBody>
      </p:sp>
      <p:sp>
        <p:nvSpPr>
          <p:cNvPr id="14" name="Rectangle 13"/>
          <p:cNvSpPr/>
          <p:nvPr userDrawn="1"/>
        </p:nvSpPr>
        <p:spPr bwMode="gray">
          <a:xfrm>
            <a:off x="8284364" y="-2"/>
            <a:ext cx="3309257" cy="391886"/>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ctr"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Delete Slide </a:t>
            </a:r>
            <a:r>
              <a:rPr kumimoji="0" lang="en-US" sz="1286" b="0" i="0" u="none" strike="noStrike" kern="1200" cap="none" spc="0" normalizeH="0" baseline="0" noProof="0">
                <a:ln>
                  <a:noFill/>
                </a:ln>
                <a:solidFill>
                  <a:srgbClr val="FFFFFF"/>
                </a:solidFill>
                <a:effectLst/>
                <a:uLnTx/>
                <a:uFillTx/>
                <a:latin typeface="Arial"/>
                <a:ea typeface="+mn-ea"/>
                <a:cs typeface="+mn-cs"/>
              </a:rPr>
              <a:t>A</a:t>
            </a:r>
            <a:r>
              <a:rPr kumimoji="0" lang="en-US" sz="1286" b="0" i="0" u="none" strike="noStrike" kern="1200" cap="none" spc="0" normalizeH="0" baseline="0" noProof="0" smtClean="0">
                <a:ln>
                  <a:noFill/>
                </a:ln>
                <a:solidFill>
                  <a:srgbClr val="FFFFFF"/>
                </a:solidFill>
                <a:effectLst/>
                <a:uLnTx/>
                <a:uFillTx/>
                <a:latin typeface="Arial"/>
                <a:ea typeface="+mn-ea"/>
                <a:cs typeface="+mn-cs"/>
              </a:rPr>
              <a:t>fter </a:t>
            </a:r>
            <a:r>
              <a:rPr kumimoji="0" lang="en-US" sz="1286" b="0" i="0" u="none" strike="noStrike" kern="1200" cap="none" spc="0" normalizeH="0" baseline="0" noProof="0">
                <a:ln>
                  <a:noFill/>
                </a:ln>
                <a:solidFill>
                  <a:srgbClr val="FFFFFF"/>
                </a:solidFill>
                <a:effectLst/>
                <a:uLnTx/>
                <a:uFillTx/>
                <a:latin typeface="Arial"/>
                <a:ea typeface="+mn-ea"/>
                <a:cs typeface="+mn-cs"/>
              </a:rPr>
              <a:t>R</a:t>
            </a:r>
            <a:r>
              <a:rPr kumimoji="0" lang="en-US" sz="1286" b="0" i="0" u="none" strike="noStrike" kern="1200" cap="none" spc="0" normalizeH="0" baseline="0" noProof="0" smtClean="0">
                <a:ln>
                  <a:noFill/>
                </a:ln>
                <a:solidFill>
                  <a:srgbClr val="FFFFFF"/>
                </a:solidFill>
                <a:effectLst/>
                <a:uLnTx/>
                <a:uFillTx/>
                <a:latin typeface="Arial"/>
                <a:ea typeface="+mn-ea"/>
                <a:cs typeface="+mn-cs"/>
              </a:rPr>
              <a:t>eading</a:t>
            </a:r>
          </a:p>
        </p:txBody>
      </p:sp>
      <p:sp>
        <p:nvSpPr>
          <p:cNvPr id="15" name="Text Placeholder 7"/>
          <p:cNvSpPr txBox="1"/>
          <p:nvPr userDrawn="1"/>
        </p:nvSpPr>
        <p:spPr bwMode="gray">
          <a:xfrm>
            <a:off x="577425" y="6394793"/>
            <a:ext cx="11454636" cy="263790"/>
          </a:xfrm>
          <a:prstGeom prst="rect">
            <a:avLst/>
          </a:prstGeom>
        </p:spPr>
        <p:txBody>
          <a:bodyPr vert="horz" wrap="square" lIns="0" tIns="0" rIns="0" bIns="0" rtlCol="0">
            <a:spAutoFit/>
          </a:bodyPr>
          <a:lstStyle>
            <a:lvl1pPr marL="1143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Tx/>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Tx/>
              <a:buFont typeface="Arial" panose="020b0604020202020204" pitchFamily="34" charset="0"/>
              <a:buChar char="•"/>
              <a:defRPr sz="900" kern="1200">
                <a:solidFill>
                  <a:schemeClr val="tx1"/>
                </a:solidFill>
                <a:latin typeface="+mn-lt"/>
                <a:ea typeface="+mn-ea"/>
                <a:cs typeface="+mn-cs"/>
              </a:defRPr>
            </a:lvl9pPr>
          </a:lstStyle>
          <a:p>
            <a:pPr marL="163289" marR="0" lvl="0" indent="-163289" algn="l" defTabSz="914418" rtl="0" eaLnBrk="1" fontAlgn="auto" latinLnBrk="0" hangingPunct="1">
              <a:lnSpc>
                <a:spcPct val="100000"/>
              </a:lnSpc>
              <a:spcBef>
                <a:spcPts val="3429"/>
              </a:spcBef>
              <a:spcAft>
                <a:spcPct val="0"/>
              </a:spcAft>
              <a:buClrTx/>
              <a:buSzTx/>
              <a:buFont typeface="Arial" panose="020b0604020202020204" pitchFamily="34" charset="0"/>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Need help? </a:t>
            </a:r>
            <a:r>
              <a:rPr kumimoji="0" lang="en-US" sz="1714" b="0" i="0" u="none" strike="noStrike" kern="1200" cap="none" spc="0" normalizeH="0" baseline="0" noProof="0" smtClean="0">
                <a:ln>
                  <a:noFill/>
                </a:ln>
                <a:solidFill>
                  <a:srgbClr val="FFFFFF"/>
                </a:solidFill>
                <a:effectLst/>
                <a:uLnTx/>
                <a:uFillTx/>
                <a:latin typeface="Arial"/>
                <a:ea typeface="+mn-ea"/>
                <a:cs typeface="+mn-cs"/>
              </a:rPr>
              <a:t>Visit </a:t>
            </a:r>
            <a:r>
              <a:rPr kumimoji="0" lang="en-US" sz="1714" b="1" i="0" u="none" strike="noStrike" kern="1200" cap="none" spc="0" normalizeH="0" baseline="0" noProof="0" smtClean="0">
                <a:ln>
                  <a:noFill/>
                </a:ln>
                <a:solidFill>
                  <a:srgbClr val="FFFFFF"/>
                </a:solidFill>
                <a:effectLst/>
                <a:uLnTx/>
                <a:uFillTx/>
                <a:latin typeface="Arial"/>
                <a:ea typeface="+mn-ea"/>
                <a:cs typeface="+mn-cs"/>
              </a:rPr>
              <a:t>portals.advisory.com/</a:t>
            </a:r>
            <a:r>
              <a:rPr kumimoji="0" lang="en-US" sz="1714" b="1" i="0" u="none" strike="noStrike" kern="1200" cap="none" spc="0" normalizeH="0" baseline="0" noProof="0" err="1" smtClean="0">
                <a:ln>
                  <a:noFill/>
                </a:ln>
                <a:solidFill>
                  <a:srgbClr val="FFFFFF"/>
                </a:solidFill>
                <a:effectLst/>
                <a:uLnTx/>
                <a:uFillTx/>
                <a:latin typeface="Arial"/>
                <a:ea typeface="+mn-ea"/>
                <a:cs typeface="+mn-cs"/>
              </a:rPr>
              <a:t>dss</a:t>
            </a:r>
            <a:r>
              <a:rPr kumimoji="0" lang="en-US" sz="1714" b="0" i="0" u="none" strike="noStrike" kern="1200" cap="none" spc="0" normalizeH="0" baseline="0" noProof="0" smtClean="0">
                <a:ln>
                  <a:noFill/>
                </a:ln>
                <a:solidFill>
                  <a:srgbClr val="FFFFFF"/>
                </a:solidFill>
                <a:effectLst/>
                <a:uLnTx/>
                <a:uFillTx/>
                <a:latin typeface="Arial"/>
                <a:ea typeface="+mn-ea"/>
                <a:cs typeface="+mn-cs"/>
              </a:rPr>
              <a:t> or email </a:t>
            </a:r>
            <a:r>
              <a:rPr kumimoji="0" lang="en-US" sz="1714" b="1" i="0" u="none" strike="noStrike" kern="1200" cap="none" spc="0" normalizeH="0" baseline="0" noProof="0" smtClean="0">
                <a:ln>
                  <a:noFill/>
                </a:ln>
                <a:solidFill>
                  <a:srgbClr val="FFFFFF"/>
                </a:solidFill>
                <a:effectLst/>
                <a:uLnTx/>
                <a:uFillTx/>
                <a:latin typeface="Arial"/>
                <a:ea typeface="+mn-ea"/>
                <a:cs typeface="+mn-cs"/>
              </a:rPr>
              <a:t>dss_requests@advisory.com</a:t>
            </a:r>
            <a:endParaRPr kumimoji="0" lang="en-US" sz="1714" b="1"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93716" y="2274214"/>
            <a:ext cx="6259032" cy="3520706"/>
          </a:xfrm>
          <a:prstGeom prst="rect">
            <a:avLst/>
          </a:prstGeom>
          <a:ln w="12700">
            <a:solidFill>
              <a:schemeClr val="accent3"/>
            </a:solidFill>
          </a:ln>
        </p:spPr>
      </p:pic>
      <p:sp>
        <p:nvSpPr>
          <p:cNvPr id="2" name="Rectangle 1"/>
          <p:cNvSpPr/>
          <p:nvPr userDrawn="1"/>
        </p:nvSpPr>
        <p:spPr bwMode="gray">
          <a:xfrm>
            <a:off x="0" y="-2"/>
            <a:ext cx="4510937" cy="19208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 name="TextBox 5"/>
          <p:cNvSpPr txBox="1"/>
          <p:nvPr userDrawn="1"/>
        </p:nvSpPr>
        <p:spPr bwMode="gray">
          <a:xfrm>
            <a:off x="595397" y="94439"/>
            <a:ext cx="3915541" cy="1692771"/>
          </a:xfrm>
          <a:prstGeom prst="rect">
            <a:avLst/>
          </a:prstGeom>
          <a:noFill/>
        </p:spPr>
        <p:txBody>
          <a:bodyPr wrap="square" lIns="0" tIns="0" rIns="0" bIns="0" rtlCol="0">
            <a:spAutoFit/>
          </a:bodyPr>
          <a:lstStyle/>
          <a:p>
            <a:pPr marL="0" marR="0" lvl="0" indent="0" algn="l" defTabSz="914418" rtl="0" eaLnBrk="1" fontAlgn="auto" latinLnBrk="0" hangingPunct="1">
              <a:lnSpc>
                <a:spcPts val="3286"/>
              </a:lnSpc>
              <a:spcBef>
                <a:spcPts val="714"/>
              </a:spcBef>
              <a:spcAft>
                <a:spcPct val="0"/>
              </a:spcAft>
              <a:buClrTx/>
              <a:buSzTx/>
              <a:buFontTx/>
              <a:buNone/>
              <a:defRPr/>
            </a:pPr>
            <a:r>
              <a:rPr kumimoji="0" lang="en-US" sz="2143" b="0" i="0" u="none" strike="noStrike" kern="1200" cap="none" spc="0" normalizeH="0" baseline="0" noProof="0" smtClean="0">
                <a:ln>
                  <a:noFill/>
                </a:ln>
                <a:solidFill>
                  <a:srgbClr val="FFFFFF"/>
                </a:solidFill>
                <a:effectLst/>
                <a:uLnTx/>
                <a:uFillTx/>
                <a:latin typeface="Arial"/>
                <a:ea typeface="+mn-ea"/>
                <a:cs typeface="+mn-cs"/>
              </a:rPr>
              <a:t>Use the</a:t>
            </a:r>
            <a:br>
              <a:rPr kumimoji="0" lang="en-US" sz="3143" b="0"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2017 AB PPT</a:t>
            </a:r>
            <a:br>
              <a:rPr kumimoji="0" lang="en-US" sz="3143" b="1"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On-screen Template </a:t>
            </a:r>
            <a:r>
              <a:rPr kumimoji="0" lang="en-US" sz="2143" b="0" i="0" u="none" strike="noStrike" kern="1200" cap="none" spc="0" normalizeH="0" baseline="0" noProof="0" smtClean="0">
                <a:ln>
                  <a:noFill/>
                </a:ln>
                <a:solidFill>
                  <a:srgbClr val="FFFFFF"/>
                </a:solidFill>
                <a:effectLst/>
                <a:uLnTx/>
                <a:uFillTx/>
                <a:latin typeface="Arial"/>
                <a:ea typeface="+mn-ea"/>
                <a:cs typeface="+mn-cs"/>
              </a:rPr>
              <a:t>for…</a:t>
            </a:r>
          </a:p>
        </p:txBody>
      </p:sp>
    </p:spTree>
    <p:extLst>
      <p:ext uri="{BB962C8B-B14F-4D97-AF65-F5344CB8AC3E}">
        <p14:creationId xmlns:p14="http://schemas.microsoft.com/office/powerpoint/2010/main" val="2640115751"/>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Lock-up">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18" name="Text Placeholder 5"/>
          <p:cNvSpPr>
            <a:spLocks noGrp="1"/>
          </p:cNvSpPr>
          <p:nvPr>
            <p:ph type="body" sz="quarter" idx="21" hasCustomPrompt="1"/>
          </p:nvPr>
        </p:nvSpPr>
        <p:spPr bwMode="gray">
          <a:xfrm>
            <a:off x="3843122" y="389510"/>
            <a:ext cx="4354286" cy="574766"/>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6" name="Straight Connector 15"/>
          <p:cNvCxnSpPr/>
          <p:nvPr userDrawn="1"/>
        </p:nvCxnSpPr>
        <p:spPr bwMode="gray">
          <a:xfrm flipH="1">
            <a:off x="3619646" y="389510"/>
            <a:ext cx="0" cy="569869"/>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1645432979"/>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128057473"/>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B In-Brief (030117)">
    <p:spTree>
      <p:nvGrpSpPr>
        <p:cNvPr id="1" name=""/>
        <p:cNvGrpSpPr/>
        <p:nvPr/>
      </p:nvGrpSpPr>
      <p:grpSpPr>
        <a:xfrm>
          <a:off x="0" y="0"/>
          <a:ext cx="0" cy="0"/>
        </a:xfrm>
      </p:grpSpPr>
      <p:sp>
        <p:nvSpPr>
          <p:cNvPr id="4" name="Slide Number Placeholder 2"/>
          <p:cNvSpPr txBox="1"/>
          <p:nvPr userDrawn="1"/>
        </p:nvSpPr>
        <p:spPr bwMode="gray">
          <a:xfrm>
            <a:off x="10845569" y="1"/>
            <a:ext cx="1346432" cy="365124"/>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
        <p:nvSpPr>
          <p:cNvPr id="35" name="Text Placeholder 1"/>
          <p:cNvSpPr txBox="1"/>
          <p:nvPr userDrawn="1"/>
        </p:nvSpPr>
        <p:spPr bwMode="gray">
          <a:xfrm>
            <a:off x="12371215" y="1"/>
            <a:ext cx="3186531" cy="1791730"/>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p:cNvSpPr txBox="1"/>
          <p:nvPr userDrawn="1"/>
        </p:nvSpPr>
        <p:spPr bwMode="gray">
          <a:xfrm>
            <a:off x="12530427" y="80021"/>
            <a:ext cx="2533051" cy="7913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DO NOT EDIT THIS SLIDE FOR ANY PURPOSE</a:t>
            </a:r>
          </a:p>
        </p:txBody>
      </p:sp>
      <p:sp>
        <p:nvSpPr>
          <p:cNvPr id="38" name="TextBox 37"/>
          <p:cNvSpPr txBox="1"/>
          <p:nvPr userDrawn="1"/>
        </p:nvSpPr>
        <p:spPr bwMode="gray">
          <a:xfrm>
            <a:off x="12530429" y="1040494"/>
            <a:ext cx="2820110" cy="61741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If an edit is necessary,</a:t>
            </a:r>
            <a:br>
              <a:rPr kumimoji="0" lang="en-US" sz="1143" b="0" i="0" u="none" strike="noStrike" kern="1200" cap="none" spc="0" normalizeH="0" baseline="0" noProof="0" smtClean="0">
                <a:ln>
                  <a:noFill/>
                </a:ln>
                <a:solidFill>
                  <a:srgbClr val="FFFFFF"/>
                </a:solidFill>
                <a:effectLst/>
                <a:uLnTx/>
                <a:uFillTx/>
                <a:latin typeface="Arial"/>
                <a:ea typeface="+mn-ea"/>
                <a:cs typeface="+mn-cs"/>
              </a:rPr>
            </a:br>
            <a:r>
              <a:rPr kumimoji="0" lang="en-US" sz="1143" b="0" i="0" u="none" strike="noStrike" kern="1200" cap="none" spc="0" normalizeH="0" baseline="0" noProof="0" smtClean="0">
                <a:ln>
                  <a:noFill/>
                </a:ln>
                <a:solidFill>
                  <a:srgbClr val="FFFFFF"/>
                </a:solidFill>
                <a:effectLst/>
                <a:uLnTx/>
                <a:uFillTx/>
                <a:latin typeface="Arial"/>
                <a:ea typeface="+mn-ea"/>
                <a:cs typeface="+mn-cs"/>
              </a:rPr>
              <a:t>please contact:</a:t>
            </a: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1" i="0" u="none" strike="noStrike" kern="1200" cap="none" spc="0" normalizeH="0" baseline="0" noProof="0" smtClean="0">
                <a:ln>
                  <a:noFill/>
                </a:ln>
                <a:solidFill>
                  <a:srgbClr val="FFFFFF"/>
                </a:solidFill>
                <a:effectLst/>
                <a:uLnTx/>
                <a:uFillTx/>
                <a:latin typeface="Arial"/>
                <a:ea typeface="+mn-ea"/>
                <a:cs typeface="+mn-cs"/>
              </a:rPr>
              <a:t>DSS_Template@advisory.com</a:t>
            </a:r>
            <a:endParaRPr kumimoji="0" lang="en-US" sz="1143" b="1" i="1" u="none" strike="noStrike" kern="1200" cap="none" spc="0" normalizeH="0" baseline="0" noProof="0">
              <a:ln>
                <a:noFill/>
              </a:ln>
              <a:solidFill>
                <a:srgbClr val="FFFFFF"/>
              </a:solidFill>
              <a:effectLst/>
              <a:uLnTx/>
              <a:uFillTx/>
              <a:latin typeface="Arial"/>
              <a:ea typeface="+mn-ea"/>
              <a:cs typeface="+mn-cs"/>
            </a:endParaRPr>
          </a:p>
        </p:txBody>
      </p:sp>
      <p:sp>
        <p:nvSpPr>
          <p:cNvPr id="34" name="Text Placeholder 1"/>
          <p:cNvSpPr txBox="1"/>
          <p:nvPr userDrawn="1"/>
        </p:nvSpPr>
        <p:spPr bwMode="gray">
          <a:xfrm>
            <a:off x="12371215" y="1936360"/>
            <a:ext cx="2515737" cy="382461"/>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p:cNvSpPr txBox="1"/>
          <p:nvPr userDrawn="1"/>
        </p:nvSpPr>
        <p:spPr bwMode="gray">
          <a:xfrm>
            <a:off x="12530427" y="2016379"/>
            <a:ext cx="2533051" cy="21993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1" i="0" u="none" strike="noStrike" kern="1200" cap="none" spc="0" normalizeH="0" baseline="0" noProof="0" smtClean="0">
                <a:ln>
                  <a:noFill/>
                </a:ln>
                <a:solidFill>
                  <a:srgbClr val="FFFFFF"/>
                </a:solidFill>
                <a:effectLst/>
                <a:uLnTx/>
                <a:uFillTx/>
                <a:latin typeface="Arial"/>
                <a:ea typeface="+mn-ea"/>
                <a:cs typeface="+mn-cs"/>
              </a:rPr>
              <a:t>Updated</a:t>
            </a:r>
            <a:r>
              <a:rPr kumimoji="0" lang="en-US" sz="1429" b="1" i="0" u="none" strike="noStrike" kern="1200" cap="none" spc="0" normalizeH="0" baseline="0" noProof="0" smtClean="0">
                <a:ln>
                  <a:noFill/>
                </a:ln>
                <a:solidFill>
                  <a:srgbClr val="FFFFFF"/>
                </a:solidFill>
                <a:effectLst/>
                <a:uLnTx/>
                <a:uFillTx/>
                <a:latin typeface="Arial"/>
                <a:ea typeface="+mn-ea"/>
                <a:cs typeface="+mn-cs"/>
              </a:rPr>
              <a:t>: </a:t>
            </a:r>
            <a:r>
              <a:rPr kumimoji="0" lang="en-US" sz="1286" b="0" i="0" u="none" strike="noStrike" kern="1200" cap="none" spc="0" normalizeH="0" baseline="0" noProof="0" smtClean="0">
                <a:ln>
                  <a:noFill/>
                </a:ln>
                <a:solidFill>
                  <a:srgbClr val="FFFFFF"/>
                </a:solidFill>
                <a:effectLst/>
                <a:uLnTx/>
                <a:uFillTx/>
                <a:latin typeface="Arial"/>
                <a:ea typeface="+mn-ea"/>
                <a:cs typeface="+mn-cs"/>
              </a:rPr>
              <a:t>03/01/2017</a:t>
            </a:r>
          </a:p>
        </p:txBody>
      </p:sp>
      <p:sp>
        <p:nvSpPr>
          <p:cNvPr id="41" name="TextBox 40"/>
          <p:cNvSpPr txBox="1"/>
          <p:nvPr userDrawn="1"/>
        </p:nvSpPr>
        <p:spPr bwMode="gray">
          <a:xfrm>
            <a:off x="4195368" y="1479394"/>
            <a:ext cx="7459531" cy="3716274"/>
          </a:xfrm>
          <a:prstGeom prst="rect">
            <a:avLst/>
          </a:prstGeom>
          <a:noFill/>
        </p:spPr>
        <p:txBody>
          <a:bodyPr wrap="square" lIns="0" tIns="0" rIns="0" bIns="0" rtlCol="0">
            <a:spAutoFit/>
          </a:bodyPr>
          <a:lstStyle/>
          <a:p>
            <a:pPr marL="2246856"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WHERE WE RUN THE DEEPEST</a:t>
            </a:r>
          </a:p>
          <a:p>
            <a:pPr marL="2090099"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three critical areas, we run even deeper,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providing</a:t>
            </a:r>
          </a:p>
          <a:p>
            <a:pPr marL="1959468"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 with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the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technology</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and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consulting</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solutions</a:t>
            </a:r>
            <a:endPar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854963"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needed to hardwire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best practices.</a:t>
            </a:r>
          </a:p>
          <a:p>
            <a:pPr marL="15153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Drive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System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GROWTH</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332438"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Attract and retain the patients you aspire to serve by offering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the</a:t>
            </a:r>
          </a:p>
          <a:p>
            <a:pPr marL="1226936"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 network</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access, and experience they need.</a:t>
            </a:r>
          </a:p>
          <a:p>
            <a:pPr marL="8958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Reduce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VARIATION</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718472"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Improve quality and outcomes and lower costs by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eliminating unwarranted</a:t>
            </a:r>
          </a:p>
          <a:p>
            <a:pPr marL="600903"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deviation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from the best standard of care.</a:t>
            </a:r>
          </a:p>
          <a:p>
            <a:pPr marL="242666" marR="0" lvl="0" indent="0" algn="l" defTabSz="914418" rtl="0" eaLnBrk="1" fontAlgn="auto" latinLnBrk="0" hangingPunct="1">
              <a:lnSpc>
                <a:spcPct val="100000"/>
              </a:lnSpc>
              <a:spcBef>
                <a:spcPts val="2857"/>
              </a:spcBef>
              <a:spcAft>
                <a:spcPct val="0"/>
              </a:spcAft>
              <a:buClrTx/>
              <a:buSzTx/>
              <a:buFontTx/>
              <a:buNone/>
              <a:tabLst>
                <a:tab pos="242666"/>
              </a:tabLst>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Optimize the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REVENUE CYCLE</a:t>
            </a:r>
          </a:p>
          <a:p>
            <a:pPr marL="104505"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Sustain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the financial stability necessary to serve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community by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making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sure</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are paid efficiently for services rendered.</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pic>
        <p:nvPicPr>
          <p:cNvPr id="49" name="Picture 4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10131" y="326159"/>
            <a:ext cx="2159726" cy="449111"/>
          </a:xfrm>
          <a:prstGeom prst="rect">
            <a:avLst/>
          </a:prstGeom>
          <a:noFill/>
          <a:ln>
            <a:noFill/>
          </a:ln>
        </p:spPr>
      </p:pic>
      <p:grpSp>
        <p:nvGrpSpPr>
          <p:cNvPr id="50" name="Group 49"/>
          <p:cNvGrpSpPr/>
          <p:nvPr userDrawn="1"/>
        </p:nvGrpSpPr>
        <p:grpSpPr>
          <a:xfrm>
            <a:off x="1243605" y="5740604"/>
            <a:ext cx="1814013" cy="727497"/>
            <a:chOff x="652892" y="4018422"/>
            <a:chExt cx="952357" cy="509248"/>
          </a:xfrm>
        </p:grpSpPr>
        <p:sp>
          <p:nvSpPr>
            <p:cNvPr id="51" name="TextBox 50"/>
            <p:cNvSpPr txBox="1"/>
            <p:nvPr/>
          </p:nvSpPr>
          <p:spPr bwMode="gray">
            <a:xfrm>
              <a:off x="652892" y="4327487"/>
              <a:ext cx="952357" cy="20018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organizations in our membership</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2" name="TextBox 51"/>
            <p:cNvSpPr txBox="1"/>
            <p:nvPr/>
          </p:nvSpPr>
          <p:spPr bwMode="gray">
            <a:xfrm>
              <a:off x="652892" y="4018422"/>
              <a:ext cx="892013"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4,000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smtClean="0">
                <a:ln>
                  <a:noFill/>
                </a:ln>
                <a:solidFill>
                  <a:srgbClr val="CF0A2C"/>
                </a:solidFill>
                <a:effectLst/>
                <a:uLnTx/>
                <a:uFillTx/>
                <a:latin typeface="Arial"/>
                <a:ea typeface="+mn-ea"/>
                <a:cs typeface="+mn-cs"/>
              </a:endParaRPr>
            </a:p>
          </p:txBody>
        </p:sp>
      </p:grpSp>
      <p:pic>
        <p:nvPicPr>
          <p:cNvPr id="53" name="Picture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13583" y="495109"/>
            <a:ext cx="4368610" cy="141667"/>
          </a:xfrm>
          <a:prstGeom prst="rect">
            <a:avLst/>
          </a:prstGeom>
        </p:spPr>
      </p:pic>
      <p:grpSp>
        <p:nvGrpSpPr>
          <p:cNvPr id="54" name="Group 53"/>
          <p:cNvGrpSpPr/>
          <p:nvPr userDrawn="1"/>
        </p:nvGrpSpPr>
        <p:grpSpPr>
          <a:xfrm>
            <a:off x="8544849" y="5740605"/>
            <a:ext cx="2397872" cy="584510"/>
            <a:chOff x="4486045" y="4018422"/>
            <a:chExt cx="1258883" cy="409157"/>
          </a:xfrm>
        </p:grpSpPr>
        <p:sp>
          <p:nvSpPr>
            <p:cNvPr id="55" name="TextBox 54"/>
            <p:cNvSpPr txBox="1"/>
            <p:nvPr/>
          </p:nvSpPr>
          <p:spPr bwMode="gray">
            <a:xfrm>
              <a:off x="4486045" y="4327487"/>
              <a:ext cx="1258883"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leaders in our network</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6" name="TextBox 55"/>
            <p:cNvSpPr txBox="1"/>
            <p:nvPr/>
          </p:nvSpPr>
          <p:spPr bwMode="gray">
            <a:xfrm>
              <a:off x="4490808" y="4018422"/>
              <a:ext cx="1052322"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250,000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p>
          </p:txBody>
        </p:sp>
      </p:grpSp>
      <p:grpSp>
        <p:nvGrpSpPr>
          <p:cNvPr id="57" name="Group 56"/>
          <p:cNvGrpSpPr/>
          <p:nvPr userDrawn="1"/>
        </p:nvGrpSpPr>
        <p:grpSpPr>
          <a:xfrm>
            <a:off x="4690807" y="5740605"/>
            <a:ext cx="2220855" cy="584510"/>
            <a:chOff x="2453050" y="4018422"/>
            <a:chExt cx="1165949" cy="409157"/>
          </a:xfrm>
        </p:grpSpPr>
        <p:sp>
          <p:nvSpPr>
            <p:cNvPr id="58" name="TextBox 57"/>
            <p:cNvSpPr txBox="1"/>
            <p:nvPr/>
          </p:nvSpPr>
          <p:spPr bwMode="gray">
            <a:xfrm>
              <a:off x="2469718" y="4327487"/>
              <a:ext cx="1149281"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in documented ROI each year</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9" name="TextBox 58"/>
            <p:cNvSpPr txBox="1"/>
            <p:nvPr/>
          </p:nvSpPr>
          <p:spPr bwMode="gray">
            <a:xfrm>
              <a:off x="2453050" y="4018422"/>
              <a:ext cx="1110016"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 billion</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a:ln>
                  <a:noFill/>
                </a:ln>
                <a:solidFill>
                  <a:srgbClr val="CF0A2C"/>
                </a:solidFill>
                <a:effectLst/>
                <a:uLnTx/>
                <a:uFillTx/>
                <a:latin typeface="Arial"/>
                <a:ea typeface="+mn-ea"/>
                <a:cs typeface="+mn-cs"/>
              </a:endParaRPr>
            </a:p>
          </p:txBody>
        </p:sp>
      </p:grpSp>
      <p:grpSp>
        <p:nvGrpSpPr>
          <p:cNvPr id="60" name="Group 59"/>
          <p:cNvGrpSpPr/>
          <p:nvPr userDrawn="1"/>
        </p:nvGrpSpPr>
        <p:grpSpPr>
          <a:xfrm>
            <a:off x="0" y="1043616"/>
            <a:ext cx="7148552" cy="4494983"/>
            <a:chOff x="0" y="730531"/>
            <a:chExt cx="3752990" cy="3146488"/>
          </a:xfrm>
        </p:grpSpPr>
        <p:sp>
          <p:nvSpPr>
            <p:cNvPr id="61" name="Rectangle 27"/>
            <p:cNvSpPr/>
            <p:nvPr/>
          </p:nvSpPr>
          <p:spPr bwMode="gray">
            <a:xfrm>
              <a:off x="0" y="730531"/>
              <a:ext cx="3752990" cy="3146488"/>
            </a:xfrm>
            <a:custGeom>
              <a:rect l="l" t="t" r="r" b="b"/>
              <a:pathLst>
                <a:path w="3752989"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2" name="Rectangle 26"/>
            <p:cNvSpPr/>
            <p:nvPr/>
          </p:nvSpPr>
          <p:spPr bwMode="gray">
            <a:xfrm>
              <a:off x="0" y="730531"/>
              <a:ext cx="3592716" cy="3146488"/>
            </a:xfrm>
            <a:custGeom>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3" name="Rectangle 12"/>
            <p:cNvSpPr/>
            <p:nvPr/>
          </p:nvSpPr>
          <p:spPr bwMode="gray">
            <a:xfrm>
              <a:off x="0" y="730531"/>
              <a:ext cx="3433989" cy="3146488"/>
            </a:xfrm>
            <a:custGeom>
              <a:rect l="l" t="t" r="r" b="b"/>
              <a:pathLst>
                <a:path w="3433988"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cxnSp>
        <p:nvCxnSpPr>
          <p:cNvPr id="64" name="Straight Connector 63"/>
          <p:cNvCxnSpPr/>
          <p:nvPr userDrawn="1"/>
        </p:nvCxnSpPr>
        <p:spPr bwMode="gray">
          <a:xfrm>
            <a:off x="5549364" y="3457993"/>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6366895" y="2482580"/>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4687284" y="4434646"/>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610132" y="2976714"/>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610132" y="1479393"/>
            <a:ext cx="4160848" cy="584134"/>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THE CORE</a:t>
            </a:r>
          </a:p>
          <a:p>
            <a:pPr marL="0"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For 35+ years, our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research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has been the health care industry’s guiding light, bringing members closer to best practice performance</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
        <p:nvSpPr>
          <p:cNvPr id="69" name="TextBox 68"/>
          <p:cNvSpPr txBox="1"/>
          <p:nvPr userDrawn="1"/>
        </p:nvSpPr>
        <p:spPr bwMode="gray">
          <a:xfrm>
            <a:off x="610132" y="3079824"/>
            <a:ext cx="3452373" cy="78200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2571"/>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RESEARCH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Platform</a:t>
            </a:r>
            <a:endPar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endParaRP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Every major player in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care organization gets a direct line to the industry’s most‑needed insights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and</a:t>
            </a:r>
            <a:b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b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most-successful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ideas.</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1633113626"/>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xfrm>
      </p:grpSpPr>
      <p:sp>
        <p:nvSpPr>
          <p:cNvPr id="11" name="Rectangle 10"/>
          <p:cNvSpPr/>
          <p:nvPr userDrawn="1"/>
        </p:nvSpPr>
        <p:spPr bwMode="gray">
          <a:xfrm rot="10800000">
            <a:off x="9553957" y="2"/>
            <a:ext cx="1606642" cy="494774"/>
          </a:xfrm>
          <a:prstGeom prst="rect">
            <a:avLst/>
          </a:prstGeom>
          <a:solidFill>
            <a:schemeClr val="accent6"/>
          </a:solidFill>
          <a:ln w="19050" cap="sq"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429" b="0" i="0" u="none" strike="noStrike" kern="1200" cap="none" spc="0" normalizeH="0" baseline="0" noProof="0">
              <a:ln>
                <a:noFill/>
              </a:ln>
              <a:solidFill>
                <a:srgbClr val="333E48"/>
              </a:solidFill>
              <a:effectLst/>
              <a:uLnTx/>
              <a:uFillTx/>
              <a:latin typeface="Arial"/>
              <a:ea typeface="+mn-ea"/>
              <a:cs typeface="+mn-cs"/>
            </a:endParaRPr>
          </a:p>
        </p:txBody>
      </p:sp>
      <p:cxnSp>
        <p:nvCxnSpPr>
          <p:cNvPr id="24" name="Straight Connector 23"/>
          <p:cNvCxnSpPr/>
          <p:nvPr userDrawn="1"/>
        </p:nvCxnSpPr>
        <p:spPr bwMode="gray">
          <a:xfrm>
            <a:off x="1645297" y="5632106"/>
            <a:ext cx="8901406"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9553961" y="202856"/>
            <a:ext cx="1606642" cy="197875"/>
          </a:xfrm>
          <a:prstGeom prst="rect">
            <a:avLst/>
          </a:prstGeom>
          <a:noFill/>
        </p:spPr>
        <p:txBody>
          <a:bodyPr wrap="square" lIns="0" tIns="0" rIns="0" bIns="0" rtlCol="0">
            <a:sp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ROAD MAP</a:t>
            </a:r>
          </a:p>
        </p:txBody>
      </p:sp>
      <p:sp>
        <p:nvSpPr>
          <p:cNvPr id="32" name="Text Placeholder 3"/>
          <p:cNvSpPr>
            <a:spLocks noGrp="1"/>
          </p:cNvSpPr>
          <p:nvPr>
            <p:ph type="body" sz="quarter" idx="13" hasCustomPrompt="1"/>
          </p:nvPr>
        </p:nvSpPr>
        <p:spPr bwMode="gray">
          <a:xfrm>
            <a:off x="2596480" y="1484057"/>
            <a:ext cx="7141029" cy="307777"/>
          </a:xfrm>
        </p:spPr>
        <p:txBody>
          <a:bodyPr anchor="ctr" anchorCtr="0"/>
          <a:lstStyle>
            <a:lvl1pPr marL="0" indent="0">
              <a:spcBef>
                <a:spcPct val="0"/>
              </a:spcBef>
              <a:buNone/>
              <a:defRPr sz="2000">
                <a:solidFill>
                  <a:schemeClr val="bg1"/>
                </a:solidFill>
                <a:latin typeface="+mj-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14pt, White, Title Case</a:t>
            </a:r>
          </a:p>
        </p:txBody>
      </p:sp>
      <p:sp>
        <p:nvSpPr>
          <p:cNvPr id="18" name="Title 17"/>
          <p:cNvSpPr>
            <a:spLocks noGrp="1"/>
          </p:cNvSpPr>
          <p:nvPr>
            <p:ph type="title" hasCustomPrompt="1"/>
          </p:nvPr>
        </p:nvSpPr>
        <p:spPr bwMode="gray">
          <a:xfrm>
            <a:off x="1626545" y="1442003"/>
            <a:ext cx="522514" cy="391886"/>
          </a:xfrm>
          <a:prstGeom prst="ellipse">
            <a:avLst/>
          </a:prstGeom>
          <a:solidFill>
            <a:schemeClr val="bg1"/>
          </a:solidFill>
          <a:ln>
            <a:noFill/>
          </a:ln>
        </p:spPr>
        <p:txBody>
          <a:bodyPr wrap="none" anchor="ctr" anchorCtr="1">
            <a:noAutofit/>
          </a:bodyPr>
          <a:lstStyle>
            <a:lvl1pPr>
              <a:defRPr sz="2000" b="0">
                <a:solidFill>
                  <a:schemeClr val="accent6"/>
                </a:solidFill>
              </a:defRPr>
            </a:lvl1pPr>
          </a:lstStyle>
          <a:p>
            <a:r>
              <a:rPr lang="en-US" smtClean="0"/>
              <a:t>#</a:t>
            </a:r>
            <a:endParaRPr lang="en-US"/>
          </a:p>
        </p:txBody>
      </p:sp>
      <p:sp>
        <p:nvSpPr>
          <p:cNvPr id="20" name="Text Placeholder 19"/>
          <p:cNvSpPr>
            <a:spLocks noGrp="1"/>
          </p:cNvSpPr>
          <p:nvPr>
            <p:ph type="body" sz="quarter" idx="17" hasCustomPrompt="1"/>
          </p:nvPr>
        </p:nvSpPr>
        <p:spPr bwMode="gray">
          <a:xfrm>
            <a:off x="1626545" y="2269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39" name="Text Placeholder 3"/>
          <p:cNvSpPr>
            <a:spLocks noGrp="1"/>
          </p:cNvSpPr>
          <p:nvPr>
            <p:ph type="body" sz="quarter" idx="18" hasCustomPrompt="1"/>
          </p:nvPr>
        </p:nvSpPr>
        <p:spPr bwMode="gray">
          <a:xfrm>
            <a:off x="2596480" y="2357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0" name="Text Placeholder 19"/>
          <p:cNvSpPr>
            <a:spLocks noGrp="1"/>
          </p:cNvSpPr>
          <p:nvPr>
            <p:ph type="body" sz="quarter" idx="19" hasCustomPrompt="1"/>
          </p:nvPr>
        </p:nvSpPr>
        <p:spPr bwMode="gray">
          <a:xfrm>
            <a:off x="1626545" y="31011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1" name="Text Placeholder 3"/>
          <p:cNvSpPr>
            <a:spLocks noGrp="1"/>
          </p:cNvSpPr>
          <p:nvPr>
            <p:ph type="body" sz="quarter" idx="20" hasCustomPrompt="1"/>
          </p:nvPr>
        </p:nvSpPr>
        <p:spPr bwMode="gray">
          <a:xfrm>
            <a:off x="2596480" y="31891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2" name="Text Placeholder 19"/>
          <p:cNvSpPr>
            <a:spLocks noGrp="1"/>
          </p:cNvSpPr>
          <p:nvPr>
            <p:ph type="body" sz="quarter" idx="21" hasCustomPrompt="1"/>
          </p:nvPr>
        </p:nvSpPr>
        <p:spPr bwMode="gray">
          <a:xfrm>
            <a:off x="1626545" y="3932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3" name="Text Placeholder 3"/>
          <p:cNvSpPr>
            <a:spLocks noGrp="1"/>
          </p:cNvSpPr>
          <p:nvPr>
            <p:ph type="body" sz="quarter" idx="22" hasCustomPrompt="1"/>
          </p:nvPr>
        </p:nvSpPr>
        <p:spPr bwMode="gray">
          <a:xfrm>
            <a:off x="2596480" y="4020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4" name="Text Placeholder 19"/>
          <p:cNvSpPr>
            <a:spLocks noGrp="1"/>
          </p:cNvSpPr>
          <p:nvPr>
            <p:ph type="body" sz="quarter" idx="23" hasCustomPrompt="1"/>
          </p:nvPr>
        </p:nvSpPr>
        <p:spPr bwMode="gray">
          <a:xfrm>
            <a:off x="1626545" y="4764175"/>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5" name="Text Placeholder 3"/>
          <p:cNvSpPr>
            <a:spLocks noGrp="1"/>
          </p:cNvSpPr>
          <p:nvPr>
            <p:ph type="body" sz="quarter" idx="24" hasCustomPrompt="1"/>
          </p:nvPr>
        </p:nvSpPr>
        <p:spPr bwMode="gray">
          <a:xfrm>
            <a:off x="2596480" y="4852110"/>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7202950"/>
      </p:ext>
    </p:extLst>
  </p:cSld>
  <p:clrMapOvr>
    <a:masterClrMapping/>
  </p:clrMapOvr>
  <p:transition/>
  <p:timing/>
  <p:extLst mod="1">
    <p:ext uri="{DCECCB84-F9BA-43D5-87BE-67443E8EF086}">
      <p15:sldGuideLst xmlns:p15="http://schemas.microsoft.com/office/powerpoint/2012/main">
        <p15:guide id="1" pos="8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xfrm>
      </p:grpSpPr>
      <p:pic>
        <p:nvPicPr>
          <p:cNvPr id="3" name="Picture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903227" y="812004"/>
            <a:ext cx="3195962" cy="914400"/>
          </a:xfrm>
          <a:prstGeom prst="rect">
            <a:avLst/>
          </a:prstGeom>
        </p:spPr>
      </p:pic>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bg1"/>
                </a:solidFill>
              </a:defRPr>
            </a:lvl1pPr>
          </a:lstStyle>
          <a:p>
            <a:r>
              <a:rPr lang="en-US" smtClean="0"/>
              <a:t>Divider Title – Arial 25pt Regular, Title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ct val="0"/>
              </a:spcBef>
              <a:buNone/>
              <a:defRPr sz="1714">
                <a:solidFill>
                  <a:schemeClr val="accent2"/>
                </a:solidFill>
              </a:defRPr>
            </a:lvl1pPr>
            <a:lvl2pPr marL="163289" indent="0">
              <a:spcBef>
                <a:spcPct val="0"/>
              </a:spcBef>
              <a:buNone/>
              <a:defRPr sz="1571">
                <a:solidFill>
                  <a:schemeClr val="accent1"/>
                </a:solidFill>
              </a:defRPr>
            </a:lvl2pPr>
            <a:lvl3pPr marL="326578" indent="0">
              <a:spcBef>
                <a:spcPct val="0"/>
              </a:spcBef>
              <a:buNone/>
              <a:defRPr sz="1571">
                <a:solidFill>
                  <a:schemeClr val="accent1"/>
                </a:solidFill>
              </a:defRPr>
            </a:lvl3pPr>
            <a:lvl4pPr marL="489867" indent="0">
              <a:spcBef>
                <a:spcPct val="0"/>
              </a:spcBef>
              <a:buNone/>
              <a:defRPr sz="1571">
                <a:solidFill>
                  <a:schemeClr val="accent1"/>
                </a:solidFill>
              </a:defRPr>
            </a:lvl4pPr>
            <a:lvl5pPr marL="653156" indent="0">
              <a:spcBef>
                <a:spcPct val="0"/>
              </a:spcBef>
              <a:buNone/>
              <a:defRPr sz="1571">
                <a:solidFill>
                  <a:schemeClr val="accent1"/>
                </a:solidFill>
              </a:defRPr>
            </a:lvl5pPr>
          </a:lstStyle>
          <a:p>
            <a:pPr lvl="0"/>
            <a:r>
              <a:rPr lang="en-US" smtClean="0"/>
              <a:t>Divider Subtitle – Arial 12pt Regular, Title Case</a:t>
            </a:r>
          </a:p>
        </p:txBody>
      </p:sp>
      <p:sp>
        <p:nvSpPr>
          <p:cNvPr id="7" name="Text Placeholder 6"/>
          <p:cNvSpPr>
            <a:spLocks noGrp="1"/>
          </p:cNvSpPr>
          <p:nvPr>
            <p:ph type="body" sz="quarter" idx="20" hasCustomPrompt="1"/>
          </p:nvPr>
        </p:nvSpPr>
        <p:spPr bwMode="gray">
          <a:xfrm>
            <a:off x="1138202" y="5302371"/>
            <a:ext cx="4354286" cy="769441"/>
          </a:xfrm>
        </p:spPr>
        <p:txBody>
          <a:bodyPr/>
          <a:lstStyle>
            <a:lvl1pPr>
              <a:spcBef>
                <a:spcPts val="429"/>
              </a:spcBef>
              <a:defRPr sz="1429">
                <a:solidFill>
                  <a:schemeClr val="bg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smtClean="0"/>
              <a:t>Divider Bullet Placement (if needed)</a:t>
            </a:r>
          </a:p>
          <a:p>
            <a:pPr lvl="0"/>
            <a:r>
              <a:rPr lang="en-US" smtClean="0"/>
              <a:t>Divider Bullet Placement (if needed)</a:t>
            </a:r>
          </a:p>
          <a:p>
            <a:pPr lvl="0"/>
            <a:r>
              <a:rPr lang="en-US"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solidFill>
            <a:schemeClr val="accent6"/>
          </a:solidFill>
          <a:ln cap="sq">
            <a:noFill/>
            <a:miter lim="800000"/>
          </a:ln>
        </p:spPr>
        <p:txBody>
          <a:bodyPr wrap="none" lIns="45720" tIns="27432" rIns="45720" bIns="27432">
            <a:spAutoFit/>
          </a:bodyPr>
          <a:lstStyle>
            <a:lvl1pPr marL="0" indent="0" algn="r">
              <a:spcBef>
                <a:spcPct val="0"/>
              </a:spcBef>
              <a:buNone/>
              <a:defRPr sz="1286" cap="all" spc="0" baseline="0">
                <a:solidFill>
                  <a:schemeClr val="bg1"/>
                </a:solidFill>
                <a:latin typeface="+mj-lt"/>
              </a:defRPr>
            </a:lvl1pPr>
          </a:lstStyle>
          <a:p>
            <a:pPr lvl="0"/>
            <a:r>
              <a:rPr lang="en-US"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ct val="0"/>
              </a:spcBef>
              <a:buNone/>
              <a:defRPr sz="12857">
                <a:solidFill>
                  <a:schemeClr val="accent3"/>
                </a:solidFill>
                <a:latin typeface="+mj-lt"/>
              </a:defRPr>
            </a:lvl1pPr>
          </a:lstStyle>
          <a:p>
            <a:pPr lvl="0"/>
            <a:r>
              <a:rPr lang="en-US" smtClean="0"/>
              <a:t>#</a:t>
            </a:r>
            <a:endParaRPr lang="en-US"/>
          </a:p>
        </p:txBody>
      </p:sp>
      <p:sp>
        <p:nvSpPr>
          <p:cNvPr id="12"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p:nvPr userDrawn="1"/>
        </p:nvCxnSpPr>
        <p:spPr bwMode="gray">
          <a:xfrm>
            <a:off x="1133667" y="4981151"/>
            <a:ext cx="9056914"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p:nvPr userDrawn="1"/>
        </p:nvSpPr>
        <p:spPr bwMode="gray">
          <a:xfrm>
            <a:off x="12323003" y="4302976"/>
            <a:ext cx="2940535" cy="2521019"/>
          </a:xfrm>
          <a:prstGeom prst="rect">
            <a:avLst/>
          </a:prstGeom>
          <a:solidFill>
            <a:srgbClr val="009900"/>
          </a:solidFill>
        </p:spPr>
        <p:txBody>
          <a:bodyPr vert="horz" wrap="square" lIns="91440" tIns="65314" rIns="91440" bIns="65314"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429" b="1" i="0" u="none" strike="noStrike" kern="1200" cap="none" spc="0" normalizeH="0" baseline="0" noProof="0" smtClean="0">
                <a:ln>
                  <a:noFill/>
                </a:ln>
                <a:solidFill>
                  <a:srgbClr val="FFFFFF"/>
                </a:solidFill>
                <a:effectLst/>
                <a:uLnTx/>
                <a:uFillTx/>
                <a:latin typeface="Arial"/>
                <a:ea typeface="+mn-ea"/>
                <a:cs typeface="+mn-cs"/>
              </a:rPr>
              <a:t>What’s a Break Type?</a:t>
            </a:r>
          </a:p>
          <a:p>
            <a:pPr marL="0" marR="0" lvl="0" indent="0" algn="l" defTabSz="914418" rtl="0" eaLnBrk="1" fontAlgn="auto" latinLnBrk="0" hangingPunct="1">
              <a:lnSpc>
                <a:spcPct val="100000"/>
              </a:lnSpc>
              <a:spcBef>
                <a:spcPts val="429"/>
              </a:spcBef>
              <a:spcAft>
                <a:spcPct val="0"/>
              </a:spcAft>
              <a:buClrTx/>
              <a:buSzTx/>
              <a:buFont typeface="+mj-lt"/>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Break types can be anything that you want to consider the section following the divider as:</a:t>
            </a:r>
          </a:p>
          <a:p>
            <a:pPr marL="167825" marR="0" lvl="0" indent="-167825"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Section</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Chapter</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Essay</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Appendix</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Etc.</a:t>
            </a:r>
          </a:p>
          <a:p>
            <a:pPr marL="0" marR="0" lvl="0" indent="0" algn="l" defTabSz="914418" rtl="0" eaLnBrk="1" fontAlgn="auto" latinLnBrk="0" hangingPunct="1">
              <a:lnSpc>
                <a:spcPct val="100000"/>
              </a:lnSpc>
              <a:spcBef>
                <a:spcPts val="857"/>
              </a:spcBef>
              <a:spcAft>
                <a:spcPct val="0"/>
              </a:spcAft>
              <a:buClrTx/>
              <a:buSzTx/>
              <a:buFont typeface="Arial" panose="020b0604020202020204" pitchFamily="34" charset="0"/>
              <a:buNone/>
              <a:defRPr/>
            </a:pPr>
            <a:r>
              <a:rPr kumimoji="0" lang="en-US" sz="1143" b="0" i="1" u="none" strike="noStrike" kern="1200" cap="none" spc="0" normalizeH="0" baseline="0" noProof="0" smtClean="0">
                <a:ln>
                  <a:noFill/>
                </a:ln>
                <a:solidFill>
                  <a:srgbClr val="FFFFFF"/>
                </a:solidFill>
                <a:effectLst/>
                <a:uLnTx/>
                <a:uFillTx/>
                <a:latin typeface="Arial"/>
                <a:ea typeface="+mn-ea"/>
                <a:cs typeface="+mn-cs"/>
              </a:rPr>
              <a:t>If not needed, you may delete the break type box.</a:t>
            </a:r>
            <a:endParaRPr kumimoji="0" lang="en-US" sz="1143"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23543210"/>
      </p:ext>
    </p:extLst>
  </p:cSld>
  <p:clrMapOvr>
    <a:masterClrMapping/>
  </p:clrMapOvr>
  <p:transition/>
  <p:timing/>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tandard">
    <p:bg>
      <p:bgPr>
        <a:solidFill>
          <a:schemeClr val="bg1"/>
        </a:solidFill>
        <a:effectLst/>
      </p:bgPr>
    </p:bg>
    <p:spTree>
      <p:nvGrpSpPr>
        <p:cNvPr id="1" name=""/>
        <p:cNvGrpSpPr/>
        <p:nvPr/>
      </p:nvGrpSpPr>
      <p:grpSpPr>
        <a:xfrm>
          <a:off x="0" y="0"/>
          <a:ext cx="0" cy="0"/>
        </a:xfrm>
      </p:grpSpPr>
      <p:pic>
        <p:nvPicPr>
          <p:cNvPr id="20" name="Picture 19"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21" name="Straight Connector 20"/>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5"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1"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7"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0"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15294446"/>
      </p:ext>
    </p:extLst>
  </p:cSld>
  <p:clrMapOvr>
    <a:masterClrMapping/>
  </p:clrMapOvr>
  <p:transition/>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173DD-2D59-481C-8672-0F221D6D7BCC}" type="slidenum">
              <a:rPr lang="en-US" smtClean="0"/>
              <a:t>‹#›</a:t>
            </a:fld>
            <a:endParaRPr lang="en-US"/>
          </a:p>
        </p:txBody>
      </p:sp>
      <p:pic>
        <p:nvPicPr>
          <p:cNvPr id="8" name="Picture 7"/>
          <p:cNvPicPr>
            <a:picLocks noChangeAspect="1"/>
          </p:cNvPicPr>
          <p:nvPr userDrawn="1"/>
        </p:nvPicPr>
        <p:blipFill>
          <a:blip r:embed="rId1"/>
          <a:stretch>
            <a:fillRect/>
          </a:stretch>
        </p:blipFill>
        <p:spPr>
          <a:xfrm>
            <a:off x="0" y="5589922"/>
            <a:ext cx="1524132" cy="1268078"/>
          </a:xfrm>
          <a:prstGeom prst="rect">
            <a:avLst/>
          </a:prstGeom>
        </p:spPr>
      </p:pic>
    </p:spTree>
    <p:extLst>
      <p:ext uri="{BB962C8B-B14F-4D97-AF65-F5344CB8AC3E}">
        <p14:creationId xmlns:p14="http://schemas.microsoft.com/office/powerpoint/2010/main" val="2544959215"/>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xfrm>
      </p:grpSpPr>
      <p:sp>
        <p:nvSpPr>
          <p:cNvPr id="8" name="Rectangle 7"/>
          <p:cNvSpPr/>
          <p:nvPr userDrawn="1"/>
        </p:nvSpPr>
        <p:spPr bwMode="gray">
          <a:xfrm>
            <a:off x="0" y="853849"/>
            <a:ext cx="12192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3" name="Straight Connector 12"/>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10"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42254519"/>
      </p:ext>
    </p:extLst>
  </p:cSld>
  <p:clrMapOvr>
    <a:overrideClrMapping bg1="lt1" tx1="dk1" bg2="lt2" tx2="dk2" accent1="accent1" accent2="accent2" accent3="accent3" accent4="accent4" accent5="accent5" accent6="accent6" hlink="hlink" folHlink="folHlink"/>
  </p:clrMapOvr>
  <p:transition/>
  <p:timing/>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xfrm>
      </p:grpSpPr>
      <p:sp>
        <p:nvSpPr>
          <p:cNvPr id="10"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12"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2"/>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3" name="Text Placeholder 4"/>
          <p:cNvSpPr>
            <a:spLocks noGrp="1"/>
          </p:cNvSpPr>
          <p:nvPr>
            <p:ph type="body" sz="quarter" idx="27" hasCustomPrompt="1"/>
          </p:nvPr>
        </p:nvSpPr>
        <p:spPr bwMode="gray">
          <a:xfrm>
            <a:off x="1820907" y="2515470"/>
            <a:ext cx="8550189" cy="1813638"/>
          </a:xfrm>
        </p:spPr>
        <p:txBody>
          <a:bodyPr/>
          <a:lstStyle>
            <a:lvl1pPr marL="0" indent="0">
              <a:lnSpc>
                <a:spcPct val="110000"/>
              </a:lnSpc>
              <a:spcBef>
                <a:spcPts val="1714"/>
              </a:spcBef>
              <a:buNone/>
              <a:defRPr sz="2143" baseline="0">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8360229" y="6610496"/>
            <a:ext cx="3831771" cy="247504"/>
          </a:xfrm>
        </p:spPr>
        <p:txBody>
          <a:bodyPr rIns="45720" bIns="27432" anchor="b" anchorCtr="0"/>
          <a:lstStyle>
            <a:lvl1pPr marL="0" indent="0">
              <a:spcBef>
                <a:spcPct val="0"/>
              </a:spcBef>
              <a:buNone/>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00724274"/>
      </p:ext>
    </p:extLst>
  </p:cSld>
  <p:clrMapOvr>
    <a:masterClrMapping/>
  </p:clrMapOvr>
  <p:transition/>
  <p:timing/>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Notes">
    <p:spTree>
      <p:nvGrpSpPr>
        <p:cNvPr id="1" name=""/>
        <p:cNvGrpSpPr/>
        <p:nvPr/>
      </p:nvGrpSpPr>
      <p:grpSpPr>
        <a:xfrm>
          <a:off x="0" y="0"/>
          <a:ext cx="0" cy="0"/>
        </a:xfrm>
      </p:grpSpPr>
      <p:pic>
        <p:nvPicPr>
          <p:cNvPr id="15" name="Picture 14"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6" name="Straight Connector 15"/>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610810" y="174171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610810" y="226357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610810" y="2785431"/>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610810" y="3307290"/>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610810" y="3829149"/>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610810" y="435100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610810" y="4872866"/>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610810" y="539472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610810" y="591658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610810" y="643844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609600" y="454758"/>
            <a:ext cx="7663543" cy="395621"/>
          </a:xfrm>
          <a:prstGeom prst="rect">
            <a:avLst/>
          </a:prstGeom>
          <a:noFill/>
        </p:spPr>
        <p:txBody>
          <a:bodyPr wrap="square" lIns="0" tIns="0" rIns="0" bIns="0"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2571"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Notes:</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92291958"/>
      </p:ext>
    </p:extLst>
  </p:cSld>
  <p:clrMapOvr>
    <a:masterClrMapping/>
  </p:clrMapOvr>
  <p:transition/>
  <p:timing/>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Copyright)">
    <p:spTree>
      <p:nvGrpSpPr>
        <p:cNvPr id="1" name=""/>
        <p:cNvGrpSpPr/>
        <p:nvPr/>
      </p:nvGrpSpPr>
      <p:grpSpPr>
        <a:xfrm>
          <a:off x="0" y="0"/>
          <a:ext cx="0" cy="0"/>
        </a:xfrm>
      </p:grpSpPr>
      <p:sp>
        <p:nvSpPr>
          <p:cNvPr id="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1892051141"/>
      </p:ext>
    </p:extLst>
  </p:cSld>
  <p:clrMapOvr>
    <a:masterClrMapping/>
  </p:clrMapOvr>
  <p:transition/>
  <p:timing/>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ckup: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sp>
        <p:nvSpPr>
          <p:cNvPr id="6" name="Text Placeholder 5"/>
          <p:cNvSpPr>
            <a:spLocks noGrp="1"/>
          </p:cNvSpPr>
          <p:nvPr>
            <p:ph type="body" sz="quarter" idx="21" hasCustomPrompt="1"/>
          </p:nvPr>
        </p:nvSpPr>
        <p:spPr bwMode="gray">
          <a:xfrm>
            <a:off x="3532002" y="514163"/>
            <a:ext cx="4354286" cy="613954"/>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2" name="Straight Connector 11"/>
          <p:cNvCxnSpPr/>
          <p:nvPr userDrawn="1"/>
        </p:nvCxnSpPr>
        <p:spPr bwMode="gray">
          <a:xfrm flipH="1">
            <a:off x="3294137" y="514164"/>
            <a:ext cx="0" cy="617764"/>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2754818066"/>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go: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4203591534"/>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Bottom Slide">
    <p:spTree>
      <p:nvGrpSpPr>
        <p:cNvPr id="1" name=""/>
        <p:cNvGrpSpPr/>
        <p:nvPr/>
      </p:nvGrpSpPr>
      <p:grpSpPr>
        <a:xfrm>
          <a:off x="0" y="0"/>
          <a:ext cx="0" cy="0"/>
        </a:xfrm>
      </p:grpSpPr>
      <p:sp>
        <p:nvSpPr>
          <p:cNvPr id="2" name="Title 1"/>
          <p:cNvSpPr>
            <a:spLocks noGrp="1"/>
          </p:cNvSpPr>
          <p:nvPr>
            <p:ph type="title" hasCustomPrompt="1"/>
          </p:nvPr>
        </p:nvSpPr>
        <p:spPr bwMode="gray">
          <a:xfrm>
            <a:off x="954625" y="24183"/>
            <a:ext cx="10641581" cy="329770"/>
          </a:xfrm>
        </p:spPr>
        <p:txBody>
          <a:bodyPr anchor="t" anchorCtr="0"/>
          <a:lstStyle>
            <a:lvl1pPr>
              <a:defRPr sz="2143" b="0">
                <a:solidFill>
                  <a:schemeClr val="tx1"/>
                </a:solidFill>
              </a:defRPr>
            </a:lvl1pPr>
          </a:lstStyle>
          <a:p>
            <a:r>
              <a:rPr lang="en-US" sz="2143" smtClean="0"/>
              <a:t>Presentation Subtitle – Arial 15pt Regular, Use Title Case</a:t>
            </a:r>
          </a:p>
        </p:txBody>
      </p:sp>
      <p:cxnSp>
        <p:nvCxnSpPr>
          <p:cNvPr id="10" name="Straight Connector 9"/>
          <p:cNvCxnSpPr/>
          <p:nvPr userDrawn="1"/>
        </p:nvCxnSpPr>
        <p:spPr bwMode="gray">
          <a:xfrm>
            <a:off x="-8171" y="6194353"/>
            <a:ext cx="12200171"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954625" y="1871704"/>
            <a:ext cx="8708571" cy="241824"/>
          </a:xfrm>
        </p:spPr>
        <p:txBody>
          <a:bodyPr/>
          <a:lstStyle>
            <a:lvl1pPr marL="0" indent="0">
              <a:spcBef>
                <a:spcPct val="0"/>
              </a:spcBef>
              <a:buNone/>
              <a:defRPr sz="1571" b="1"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r>
              <a:rPr lang="en-US" smtClean="0"/>
              <a:t>Add Institution Name (If You Need to Customize)</a:t>
            </a:r>
          </a:p>
        </p:txBody>
      </p:sp>
      <p:sp>
        <p:nvSpPr>
          <p:cNvPr id="26" name="Text Placeholder 5"/>
          <p:cNvSpPr>
            <a:spLocks noGrp="1"/>
          </p:cNvSpPr>
          <p:nvPr>
            <p:ph type="body" sz="quarter" idx="22" hasCustomPrompt="1"/>
          </p:nvPr>
        </p:nvSpPr>
        <p:spPr bwMode="gray">
          <a:xfrm>
            <a:off x="954625" y="2205238"/>
            <a:ext cx="8708571" cy="241824"/>
          </a:xfrm>
        </p:spPr>
        <p:txBody>
          <a:bodyPr/>
          <a:lstStyle>
            <a:lvl1pPr marL="0" indent="0">
              <a:spcBef>
                <a:spcPct val="0"/>
              </a:spcBef>
              <a:buNone/>
              <a:defRPr sz="1571" b="0"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Add Date of Presentation (If You Need to Customize)</a:t>
            </a:r>
          </a:p>
        </p:txBody>
      </p:sp>
      <p:pic>
        <p:nvPicPr>
          <p:cNvPr id="27" name="Picture 2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49650" y="6501630"/>
            <a:ext cx="5228834" cy="169563"/>
          </a:xfrm>
          <a:prstGeom prst="rect">
            <a:avLst/>
          </a:prstGeom>
        </p:spPr>
      </p:pic>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6536" y="6392670"/>
            <a:ext cx="5053430" cy="340680"/>
          </a:xfrm>
          <a:prstGeom prst="rect">
            <a:avLst/>
          </a:prstGeom>
        </p:spPr>
      </p:pic>
    </p:spTree>
    <p:extLst>
      <p:ext uri="{BB962C8B-B14F-4D97-AF65-F5344CB8AC3E}">
        <p14:creationId xmlns:p14="http://schemas.microsoft.com/office/powerpoint/2010/main" val="2253714121"/>
      </p:ext>
    </p:extLst>
  </p:cSld>
  <p:clrMapOvr>
    <a:masterClrMapping/>
  </p:clrMapOvr>
  <p:transition/>
  <p:timing/>
  <p:extLst mod="1">
    <p:ext uri="{DCECCB84-F9BA-43D5-87BE-67443E8EF086}">
      <p15:sldGuideLst xmlns:p15="http://schemas.microsoft.com/office/powerpoint/2012/main">
        <p15:guide id="1" pos="3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ide Cover: Top Slide">
    <p:spTree>
      <p:nvGrpSpPr>
        <p:cNvPr id="1" name=""/>
        <p:cNvGrpSpPr/>
        <p:nvPr/>
      </p:nvGrpSpPr>
      <p:grpSpPr>
        <a:xfrm>
          <a:off x="0" y="0"/>
          <a:ext cx="0" cy="0"/>
        </a:xfrm>
      </p:grpSpPr>
      <p:sp>
        <p:nvSpPr>
          <p:cNvPr id="3" name="Title 2"/>
          <p:cNvSpPr>
            <a:spLocks noGrp="1"/>
          </p:cNvSpPr>
          <p:nvPr>
            <p:ph type="title" hasCustomPrompt="1"/>
          </p:nvPr>
        </p:nvSpPr>
        <p:spPr bwMode="gray">
          <a:xfrm>
            <a:off x="622578" y="455057"/>
            <a:ext cx="7501335" cy="439681"/>
          </a:xfrm>
        </p:spPr>
        <p:txBody>
          <a:bodyPr anchor="t" anchorCtr="0"/>
          <a:lstStyle>
            <a:lvl1pPr>
              <a:defRPr sz="2857" b="0">
                <a:solidFill>
                  <a:schemeClr val="tx1"/>
                </a:solidFill>
              </a:defRPr>
            </a:lvl1pPr>
          </a:lstStyle>
          <a:p>
            <a:r>
              <a:rPr lang="en-US"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cxnSp>
        <p:nvCxnSpPr>
          <p:cNvPr id="24" name="Straight Connector 23"/>
          <p:cNvCxnSpPr/>
          <p:nvPr userDrawn="1"/>
        </p:nvCxnSpPr>
        <p:spPr bwMode="gray">
          <a:xfrm flipH="1">
            <a:off x="9294939" y="544286"/>
            <a:ext cx="0" cy="631371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9436083" y="524897"/>
            <a:ext cx="2704238" cy="46976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LEGAL CAVEAT</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recommendation or graded ranking by Advisory Board, or (c) failure of member and its employees and agents to abide by the terms set forth herein.</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1654834122"/>
      </p:ext>
    </p:extLst>
  </p:cSld>
  <p:clrMapOvr>
    <a:masterClrMapping/>
  </p:clrMapOvr>
  <p:transition/>
  <p:timing/>
  <p:extLst mod="1">
    <p:ext uri="{DCECCB84-F9BA-43D5-87BE-67443E8EF086}">
      <p15:sldGuideLst xmlns:p15="http://schemas.microsoft.com/office/powerpoint/2012/main">
        <p15:guide id="2" pos="2880">
          <p15:clr>
            <a:srgbClr val="FBAE40"/>
          </p15:clr>
        </p15:guide>
        <p15:guide id="3" orient="horz" pos="2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nside Cover: Bottom Slide">
    <p:spTree>
      <p:nvGrpSpPr>
        <p:cNvPr id="1" name=""/>
        <p:cNvGrpSpPr/>
        <p:nvPr/>
      </p:nvGrpSpPr>
      <p:grpSpPr>
        <a:xfrm>
          <a:off x="0" y="0"/>
          <a:ext cx="0" cy="0"/>
        </a:xfrm>
      </p:grpSpPr>
      <p:sp>
        <p:nvSpPr>
          <p:cNvPr id="8" name="TextBox 7"/>
          <p:cNvSpPr txBox="1"/>
          <p:nvPr userDrawn="1"/>
        </p:nvSpPr>
        <p:spPr bwMode="gray">
          <a:xfrm>
            <a:off x="9436083" y="34367"/>
            <a:ext cx="2704238" cy="5548378"/>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IMPORTANT: Please read the following.</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has prepared this report for the exclusive use of its members. Each member acknowledges and agrees that this report and the information contained herein (collectively, the “Report”) are confidential and proprietary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to Advisory Board. By accepting delivery of this Report, each member agrees to abide by the terms as stated herein, including the following:</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third party.</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3.	Each member may make this Report available solely to those of its employees and agents who (a) are registered for the workshop or membership program of</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which this Report is a part, (b) require access to this Report in order to learn from the information described herein, and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6.	If a member is unwilling to abide by any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flipH="1">
            <a:off x="9294939" y="-3011"/>
            <a:ext cx="0" cy="654051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577087"/>
      </p:ext>
    </p:extLst>
  </p:cSld>
  <p:clrMapOvr>
    <a:masterClrMapping/>
  </p:clrMapOvr>
  <p:transition/>
  <p:timing/>
  <p:extLst>
    <p:ext uri="{DCECCB84-F9BA-43D5-87BE-67443E8EF086}">
      <p15:sldGuideLst xmlns:p15="http://schemas.microsoft.com/office/powerpoint/2012/main">
        <p15:guide id="1"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aperless Meeting Credit/Caveat">
    <p:spTree>
      <p:nvGrpSpPr>
        <p:cNvPr id="1" name=""/>
        <p:cNvGrpSpPr/>
        <p:nvPr/>
      </p:nvGrpSpPr>
      <p:grpSpPr>
        <a:xfrm>
          <a:off x="0" y="0"/>
          <a:ext cx="0" cy="0"/>
        </a:xfrm>
      </p:grpSpPr>
      <p:cxnSp>
        <p:nvCxnSpPr>
          <p:cNvPr id="8" name="Straight Connector 7"/>
          <p:cNvCxnSpPr/>
          <p:nvPr/>
        </p:nvCxnSpPr>
        <p:spPr bwMode="gray">
          <a:xfrm flipH="1">
            <a:off x="7812149" y="0"/>
            <a:ext cx="0" cy="68580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610810" y="236627"/>
            <a:ext cx="6618514" cy="439681"/>
          </a:xfrm>
        </p:spPr>
        <p:txBody>
          <a:bodyPr anchor="t" anchorCtr="0"/>
          <a:lstStyle>
            <a:lvl1pPr>
              <a:defRPr sz="2857" b="0">
                <a:solidFill>
                  <a:schemeClr val="tx1"/>
                </a:solidFill>
              </a:defRPr>
            </a:lvl1pPr>
          </a:lstStyle>
          <a:p>
            <a:r>
              <a:rPr lang="en-US" smtClean="0"/>
              <a:t>Insert Program Name Here</a:t>
            </a:r>
          </a:p>
        </p:txBody>
      </p:sp>
      <p:sp>
        <p:nvSpPr>
          <p:cNvPr id="3" name="TextBox 2"/>
          <p:cNvSpPr txBox="1"/>
          <p:nvPr userDrawn="1"/>
        </p:nvSpPr>
        <p:spPr bwMode="gray">
          <a:xfrm>
            <a:off x="8042621" y="156867"/>
            <a:ext cx="4020796" cy="545065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LEGAL CAVEAT</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and its employees and agents to abide by the terms set forth herein.</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marL="0" marR="0" lvl="0" indent="0" algn="l" defTabSz="914418" rtl="0" eaLnBrk="1" fontAlgn="auto" latinLnBrk="0" hangingPunct="1">
              <a:lnSpc>
                <a:spcPct val="100000"/>
              </a:lnSpc>
              <a:spcBef>
                <a:spcPts val="1143"/>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IMPORTANT: Please read the following.</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has prepared this report for the exclusive use of its members.</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acknowledges and agrees that this report and the information contained herein (collectively, the “Report”) are confidential and proprietary to Advisory Board. By accepting delivery of this Report, each member agrees to</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abide by the terms as stated herein, including the following:</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1.	Advisory Board owns all right, title, and interest in and to this Report. Except as stated herein, no right, license, permission, or interest of any kind in this Report is intended to be given, transferred to, or acquired by a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is authorized to use this Report only to the extent expressly authorized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6.	If a member is unwilling to abide by any of the foregoing obligations, then</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1138400" y="1487806"/>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24" name="Text Placeholder 4"/>
          <p:cNvSpPr>
            <a:spLocks noGrp="1"/>
          </p:cNvSpPr>
          <p:nvPr>
            <p:ph type="body" sz="quarter" idx="38" hasCustomPrompt="1"/>
          </p:nvPr>
        </p:nvSpPr>
        <p:spPr bwMode="gray">
          <a:xfrm>
            <a:off x="1138400" y="1780725"/>
            <a:ext cx="6096000"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sp>
        <p:nvSpPr>
          <p:cNvPr id="25" name="Text Placeholder 5"/>
          <p:cNvSpPr>
            <a:spLocks noGrp="1"/>
          </p:cNvSpPr>
          <p:nvPr>
            <p:ph type="body" sz="quarter" idx="39" hasCustomPrompt="1"/>
          </p:nvPr>
        </p:nvSpPr>
        <p:spPr bwMode="gray">
          <a:xfrm>
            <a:off x="1138400" y="2063991"/>
            <a:ext cx="6096000"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26" name="Text Placeholder 5"/>
          <p:cNvSpPr>
            <a:spLocks noGrp="1"/>
          </p:cNvSpPr>
          <p:nvPr>
            <p:ph type="body" sz="quarter" idx="40" hasCustomPrompt="1"/>
          </p:nvPr>
        </p:nvSpPr>
        <p:spPr bwMode="gray">
          <a:xfrm>
            <a:off x="1138400" y="2249688"/>
            <a:ext cx="6096000"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27" name="Text Placeholder 5"/>
          <p:cNvSpPr>
            <a:spLocks noGrp="1"/>
          </p:cNvSpPr>
          <p:nvPr>
            <p:ph type="body" sz="quarter" idx="41" hasCustomPrompt="1"/>
          </p:nvPr>
        </p:nvSpPr>
        <p:spPr bwMode="gray">
          <a:xfrm>
            <a:off x="1138400" y="2870818"/>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8" name="Text Placeholder 4"/>
          <p:cNvSpPr>
            <a:spLocks noGrp="1"/>
          </p:cNvSpPr>
          <p:nvPr>
            <p:ph type="body" sz="quarter" idx="42" hasCustomPrompt="1"/>
          </p:nvPr>
        </p:nvSpPr>
        <p:spPr bwMode="gray">
          <a:xfrm>
            <a:off x="1138400" y="3170143"/>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138400" y="381851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30" name="Text Placeholder 4"/>
          <p:cNvSpPr>
            <a:spLocks noGrp="1"/>
          </p:cNvSpPr>
          <p:nvPr>
            <p:ph type="body" sz="quarter" idx="44" hasCustomPrompt="1"/>
          </p:nvPr>
        </p:nvSpPr>
        <p:spPr bwMode="gray">
          <a:xfrm>
            <a:off x="1138400" y="411783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31" name="Text Placeholder 5"/>
          <p:cNvSpPr>
            <a:spLocks noGrp="1"/>
          </p:cNvSpPr>
          <p:nvPr>
            <p:ph type="body" sz="quarter" idx="45" hasCustomPrompt="1"/>
          </p:nvPr>
        </p:nvSpPr>
        <p:spPr bwMode="gray">
          <a:xfrm>
            <a:off x="1138400" y="476623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2" name="Text Placeholder 4"/>
          <p:cNvSpPr>
            <a:spLocks noGrp="1"/>
          </p:cNvSpPr>
          <p:nvPr>
            <p:ph type="body" sz="quarter" idx="46" hasCustomPrompt="1"/>
          </p:nvPr>
        </p:nvSpPr>
        <p:spPr bwMode="gray">
          <a:xfrm>
            <a:off x="1138400" y="506555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2733050031"/>
      </p:ext>
    </p:extLst>
  </p:cSld>
  <p:clrMapOvr>
    <a:masterClrMapping/>
  </p:clrMapOvr>
  <p:transition/>
  <p:timing/>
  <p:extLst>
    <p:ext uri="{DCECCB84-F9BA-43D5-87BE-67443E8EF086}">
      <p15:sldGuideLst xmlns:p15="http://schemas.microsoft.com/office/powerpoint/2012/main">
        <p15:guide id="2" orient="horz" pos="144">
          <p15:clr>
            <a:srgbClr val="FBAE40"/>
          </p15:clr>
        </p15:guide>
        <p15:guide id="3" pos="2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173DD-2D59-481C-8672-0F221D6D7BCC}" type="slidenum">
              <a:rPr lang="en-US" smtClean="0"/>
              <a:t>‹#›</a:t>
            </a:fld>
            <a:endParaRPr lang="en-US"/>
          </a:p>
        </p:txBody>
      </p:sp>
      <p:pic>
        <p:nvPicPr>
          <p:cNvPr id="10" name="Picture 9"/>
          <p:cNvPicPr>
            <a:picLocks noChangeAspect="1"/>
          </p:cNvPicPr>
          <p:nvPr userDrawn="1"/>
        </p:nvPicPr>
        <p:blipFill>
          <a:blip r:embed="rId1"/>
          <a:stretch>
            <a:fillRect/>
          </a:stretch>
        </p:blipFill>
        <p:spPr>
          <a:xfrm>
            <a:off x="0" y="5589922"/>
            <a:ext cx="1524132" cy="1268078"/>
          </a:xfrm>
          <a:prstGeom prst="rect">
            <a:avLst/>
          </a:prstGeom>
        </p:spPr>
      </p:pic>
    </p:spTree>
    <p:extLst>
      <p:ext uri="{BB962C8B-B14F-4D97-AF65-F5344CB8AC3E}">
        <p14:creationId xmlns:p14="http://schemas.microsoft.com/office/powerpoint/2010/main" val="3955129245"/>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2730878726"/>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DC Address">
    <p:spTree>
      <p:nvGrpSpPr>
        <p:cNvPr id="1" name=""/>
        <p:cNvGrpSpPr/>
        <p:nvPr/>
      </p:nvGrpSpPr>
      <p:grpSpPr>
        <a:xfrm>
          <a:off x="0" y="0"/>
          <a:ext cx="0" cy="0"/>
        </a:xfrm>
      </p:grpSpPr>
      <p:sp>
        <p:nvSpPr>
          <p:cNvPr id="10" name="Rectangle 9">
            <a:hlinkClick r:id="rId1"/>
          </p:cNvPr>
          <p:cNvSpPr/>
          <p:nvPr userDrawn="1"/>
        </p:nvSpPr>
        <p:spPr bwMode="gray">
          <a:xfrm>
            <a:off x="0" y="5675282"/>
            <a:ext cx="9767722"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2445 M Street NW, Washington DC 20037</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202.266.5600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202.266.5700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1229369331"/>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London Address">
    <p:spTree>
      <p:nvGrpSpPr>
        <p:cNvPr id="1" name=""/>
        <p:cNvGrpSpPr/>
        <p:nvPr/>
      </p:nvGrpSpPr>
      <p:grpSpPr>
        <a:xfrm>
          <a:off x="0" y="0"/>
          <a:ext cx="0" cy="0"/>
        </a:xfrm>
      </p:grpSpPr>
      <p:sp>
        <p:nvSpPr>
          <p:cNvPr id="7" name="Rectangle 6">
            <a:hlinkClick r:id="rId1"/>
          </p:cNvPr>
          <p:cNvSpPr/>
          <p:nvPr userDrawn="1"/>
        </p:nvSpPr>
        <p:spPr bwMode="gray">
          <a:xfrm>
            <a:off x="0" y="5675282"/>
            <a:ext cx="12192000"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Third Floor, Melbourne House, 46 Aldwych, London WC2B 4LL, UK</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+44 (0) 203 100 6800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+44 (0) 203 318 3069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2109596044"/>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tructions">
    <p:spTree>
      <p:nvGrpSpPr>
        <p:cNvPr id="1" name=""/>
        <p:cNvGrpSpPr/>
        <p:nvPr/>
      </p:nvGrpSpPr>
      <p:grpSpPr>
        <a:xfrm>
          <a:off x="0" y="0"/>
          <a:ext cx="0" cy="0"/>
        </a:xfrm>
      </p:grpSpPr>
      <p:sp>
        <p:nvSpPr>
          <p:cNvPr id="4" name="Rectangle 3"/>
          <p:cNvSpPr/>
          <p:nvPr userDrawn="1"/>
        </p:nvSpPr>
        <p:spPr bwMode="gray">
          <a:xfrm>
            <a:off x="0" y="6204857"/>
            <a:ext cx="12192000" cy="6531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5" name="Rectangle 4"/>
          <p:cNvSpPr/>
          <p:nvPr userDrawn="1"/>
        </p:nvSpPr>
        <p:spPr bwMode="gray">
          <a:xfrm>
            <a:off x="4601422" y="-1"/>
            <a:ext cx="7590577" cy="192087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7" name="TextBox 6"/>
          <p:cNvSpPr txBox="1"/>
          <p:nvPr userDrawn="1"/>
        </p:nvSpPr>
        <p:spPr bwMode="gray">
          <a:xfrm>
            <a:off x="4808470" y="683237"/>
            <a:ext cx="6771585" cy="307777"/>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000" b="0" i="0" u="none" strike="noStrike" kern="1200" cap="none" spc="0" normalizeH="0" baseline="0" noProof="0" smtClean="0">
                <a:ln>
                  <a:noFill/>
                </a:ln>
                <a:solidFill>
                  <a:srgbClr val="FFFFFF"/>
                </a:solidFill>
                <a:effectLst/>
                <a:uLnTx/>
                <a:uFillTx/>
                <a:latin typeface="Arial"/>
                <a:ea typeface="+mn-ea"/>
                <a:cs typeface="+mn-cs"/>
              </a:rPr>
              <a:t>All health care projected presentations:</a:t>
            </a:r>
          </a:p>
        </p:txBody>
      </p:sp>
      <p:sp>
        <p:nvSpPr>
          <p:cNvPr id="8" name="TextBox 7"/>
          <p:cNvSpPr txBox="1"/>
          <p:nvPr userDrawn="1"/>
        </p:nvSpPr>
        <p:spPr bwMode="gray">
          <a:xfrm>
            <a:off x="7598001" y="1186659"/>
            <a:ext cx="2004973"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Roundtables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err="1" smtClean="0">
                <a:ln>
                  <a:noFill/>
                </a:ln>
                <a:solidFill>
                  <a:srgbClr val="FFFFFF"/>
                </a:solidFill>
                <a:effectLst/>
                <a:uLnTx/>
                <a:uFillTx/>
                <a:latin typeface="Arial"/>
                <a:ea typeface="+mn-ea"/>
                <a:cs typeface="+mn-cs"/>
              </a:rPr>
              <a:t>Onsites</a:t>
            </a:r>
            <a:endParaRPr kumimoji="0" lang="en-US" sz="1571"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p:cNvSpPr txBox="1"/>
          <p:nvPr userDrawn="1"/>
        </p:nvSpPr>
        <p:spPr bwMode="gray">
          <a:xfrm>
            <a:off x="7554649" y="5868427"/>
            <a:ext cx="4026543" cy="153888"/>
          </a:xfrm>
          <a:prstGeom prst="rect">
            <a:avLst/>
          </a:prstGeom>
          <a:noFill/>
        </p:spPr>
        <p:txBody>
          <a:bodyPr wrap="square" lIns="0" tIns="0" rIns="0" bIns="0" rtlCol="0">
            <a:spAutoFit/>
          </a:bodyPr>
          <a:lstStyle/>
          <a:p>
            <a:pPr marL="0" marR="0" lvl="0" indent="0" algn="r" defTabSz="914418" rtl="0" eaLnBrk="1" fontAlgn="auto" latinLnBrk="0" hangingPunct="1">
              <a:lnSpc>
                <a:spcPct val="100000"/>
              </a:lnSpc>
              <a:spcBef>
                <a:spcPts val="714"/>
              </a:spcBef>
              <a:spcAft>
                <a:spcPct val="0"/>
              </a:spcAft>
              <a:buClrTx/>
              <a:buSzTx/>
              <a:buFontTx/>
              <a:buNone/>
              <a:defRPr/>
            </a:pPr>
            <a:r>
              <a:rPr kumimoji="0" lang="en-US" sz="1000" b="0" i="0" u="none" strike="noStrike" kern="1200" cap="none" spc="0" normalizeH="0" baseline="0" noProof="0" smtClean="0">
                <a:ln>
                  <a:noFill/>
                </a:ln>
                <a:solidFill>
                  <a:srgbClr val="333E48"/>
                </a:solidFill>
                <a:effectLst/>
                <a:uLnTx/>
                <a:uFillTx/>
                <a:latin typeface="Arial"/>
                <a:ea typeface="+mn-ea"/>
                <a:cs typeface="+mn-cs"/>
              </a:rPr>
              <a:t>Slide Size: 7ꞌꞌ x 5.25</a:t>
            </a:r>
            <a:r>
              <a:rPr kumimoji="0" lang="en-US" sz="1000" b="0" i="0" u="none" strike="noStrike" kern="1200" cap="none" spc="0" normalizeH="0" baseline="0" noProof="0">
                <a:ln>
                  <a:noFill/>
                </a:ln>
                <a:solidFill>
                  <a:srgbClr val="333E48"/>
                </a:solidFill>
                <a:effectLst/>
                <a:uLnTx/>
                <a:uFillTx/>
                <a:latin typeface="Arial"/>
                <a:ea typeface="+mn-ea"/>
                <a:cs typeface="+mn-cs"/>
              </a:rPr>
              <a:t>ꞌ</a:t>
            </a:r>
            <a:r>
              <a:rPr kumimoji="0" lang="en-US" sz="1000" b="0" i="0" u="none" strike="noStrike" kern="1200" cap="none" spc="0" normalizeH="0" baseline="0" noProof="0" smtClean="0">
                <a:ln>
                  <a:noFill/>
                </a:ln>
                <a:solidFill>
                  <a:srgbClr val="333E48"/>
                </a:solidFill>
                <a:effectLst/>
                <a:uLnTx/>
                <a:uFillTx/>
                <a:latin typeface="Arial"/>
                <a:ea typeface="+mn-ea"/>
                <a:cs typeface="+mn-cs"/>
              </a:rPr>
              <a:t>ꞌ </a:t>
            </a:r>
          </a:p>
        </p:txBody>
      </p:sp>
      <p:sp>
        <p:nvSpPr>
          <p:cNvPr id="10" name="TextBox 9"/>
          <p:cNvSpPr txBox="1"/>
          <p:nvPr userDrawn="1"/>
        </p:nvSpPr>
        <p:spPr bwMode="gray">
          <a:xfrm>
            <a:off x="606522" y="2209301"/>
            <a:ext cx="3831771" cy="2417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571" b="1" i="0" u="none" strike="noStrike" kern="1200" cap="none" spc="0" normalizeH="0" baseline="0" noProof="0" smtClean="0">
                <a:ln>
                  <a:noFill/>
                </a:ln>
                <a:solidFill>
                  <a:srgbClr val="333E48"/>
                </a:solidFill>
                <a:effectLst/>
                <a:uLnTx/>
                <a:uFillTx/>
                <a:latin typeface="Arial"/>
                <a:ea typeface="+mn-ea"/>
                <a:cs typeface="+mn-cs"/>
              </a:rPr>
              <a:t>Training</a:t>
            </a:r>
            <a:endParaRPr kumimoji="0" lang="en-US" sz="1714" b="1" i="0" u="none" strike="noStrike" kern="1200" cap="none" spc="0" normalizeH="0" baseline="0" noProof="0" smtClean="0">
              <a:ln>
                <a:noFill/>
              </a:ln>
              <a:solidFill>
                <a:srgbClr val="333E48"/>
              </a:solidFill>
              <a:effectLst/>
              <a:uLnTx/>
              <a:uFillTx/>
              <a:latin typeface="Arial"/>
              <a:ea typeface="+mn-ea"/>
              <a:cs typeface="+mn-cs"/>
            </a:endParaRPr>
          </a:p>
        </p:txBody>
      </p:sp>
      <p:sp>
        <p:nvSpPr>
          <p:cNvPr id="11" name="TextBox 10"/>
          <p:cNvSpPr txBox="1"/>
          <p:nvPr userDrawn="1"/>
        </p:nvSpPr>
        <p:spPr bwMode="gray">
          <a:xfrm>
            <a:off x="9717259" y="1186658"/>
            <a:ext cx="2090057" cy="241733"/>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Conferences</a:t>
            </a:r>
          </a:p>
        </p:txBody>
      </p:sp>
      <p:sp>
        <p:nvSpPr>
          <p:cNvPr id="12" name="TextBox 11"/>
          <p:cNvSpPr txBox="1"/>
          <p:nvPr userDrawn="1"/>
        </p:nvSpPr>
        <p:spPr bwMode="gray">
          <a:xfrm>
            <a:off x="4808472" y="1186659"/>
            <a:ext cx="3296817"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National meetings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Webconferences</a:t>
            </a:r>
          </a:p>
        </p:txBody>
      </p:sp>
      <p:sp>
        <p:nvSpPr>
          <p:cNvPr id="13" name="TextBox 12"/>
          <p:cNvSpPr txBox="1"/>
          <p:nvPr userDrawn="1"/>
        </p:nvSpPr>
        <p:spPr bwMode="gray">
          <a:xfrm>
            <a:off x="606522" y="2576879"/>
            <a:ext cx="3581886" cy="299004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Watch 5 videos in 7 minutes to learn everything you need to get started!</a:t>
            </a:r>
          </a:p>
          <a:p>
            <a:pPr marL="0" marR="0" lvl="0" indent="0" algn="l" defTabSz="914418" rtl="0" eaLnBrk="1" fontAlgn="auto" latinLnBrk="0" hangingPunct="1">
              <a:lnSpc>
                <a:spcPct val="100000"/>
              </a:lnSpc>
              <a:spcBef>
                <a:spcPts val="857"/>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a:ea typeface="+mn-ea"/>
                <a:cs typeface="+mn-cs"/>
              </a:rPr>
              <a:t>portals.advisory.com/</a:t>
            </a:r>
            <a:r>
              <a:rPr kumimoji="0" lang="en-US" sz="1286" b="1" i="0" u="none" strike="noStrike" kern="1200" cap="none" spc="0" normalizeH="0" baseline="0" noProof="0" err="1" smtClean="0">
                <a:ln>
                  <a:noFill/>
                </a:ln>
                <a:solidFill>
                  <a:srgbClr val="333E48"/>
                </a:solidFill>
                <a:effectLst/>
                <a:uLnTx/>
                <a:uFillTx/>
                <a:latin typeface="Arial"/>
                <a:ea typeface="+mn-ea"/>
                <a:cs typeface="+mn-cs"/>
              </a:rPr>
              <a:t>dss</a:t>
            </a:r>
            <a:r>
              <a:rPr kumimoji="0" lang="en-US" sz="1286" b="1" i="0" u="none" strike="noStrike" kern="1200" cap="none" spc="0" normalizeH="0" baseline="0" noProof="0" smtClean="0">
                <a:ln>
                  <a:noFill/>
                </a:ln>
                <a:solidFill>
                  <a:srgbClr val="333E48"/>
                </a:solidFill>
                <a:effectLst/>
                <a:uLnTx/>
                <a:uFillTx/>
                <a:latin typeface="Arial"/>
                <a:ea typeface="+mn-ea"/>
                <a:cs typeface="+mn-cs"/>
              </a:rPr>
              <a:t>/</a:t>
            </a:r>
            <a:br>
              <a:rPr kumimoji="0" lang="en-US" sz="1286" b="1" i="0" u="none" strike="noStrike" kern="1200" cap="none" spc="0" normalizeH="0" baseline="0" noProof="0" smtClean="0">
                <a:ln>
                  <a:noFill/>
                </a:ln>
                <a:solidFill>
                  <a:srgbClr val="333E48"/>
                </a:solidFill>
                <a:effectLst/>
                <a:uLnTx/>
                <a:uFillTx/>
                <a:latin typeface="Arial"/>
                <a:ea typeface="+mn-ea"/>
                <a:cs typeface="+mn-cs"/>
              </a:rPr>
            </a:br>
            <a:r>
              <a:rPr kumimoji="0" lang="en-US" sz="1286" b="1" i="0" u="none" strike="noStrike" kern="1200" cap="none" spc="0" normalizeH="0" baseline="0" noProof="0" smtClean="0">
                <a:ln>
                  <a:noFill/>
                </a:ln>
                <a:solidFill>
                  <a:srgbClr val="333E48"/>
                </a:solidFill>
                <a:effectLst/>
                <a:uLnTx/>
                <a:uFillTx/>
                <a:latin typeface="Arial"/>
                <a:ea typeface="+mn-ea"/>
                <a:cs typeface="+mn-cs"/>
              </a:rPr>
              <a:t>templates/training</a:t>
            </a:r>
            <a:endParaRPr kumimoji="0" lang="en-US" sz="1286" b="1" i="0" u="none" strike="noStrike" kern="1200" cap="none" spc="0" normalizeH="0" baseline="0" noProof="0">
              <a:ln>
                <a:noFill/>
              </a:ln>
              <a:solidFill>
                <a:srgbClr val="333E48"/>
              </a:solidFill>
              <a:effectLst/>
              <a:uLnTx/>
              <a:uFillTx/>
              <a:latin typeface="Arial"/>
              <a:ea typeface="+mn-ea"/>
              <a:cs typeface="+mn-cs"/>
            </a:endParaRPr>
          </a:p>
          <a:p>
            <a:pPr marL="167825" marR="0" lvl="0" indent="-167825" algn="l" defTabSz="914418" rtl="0" eaLnBrk="1" fontAlgn="auto" latinLnBrk="0" hangingPunct="1">
              <a:lnSpc>
                <a:spcPct val="100000"/>
              </a:lnSpc>
              <a:spcBef>
                <a:spcPts val="1143"/>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Brand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Suite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Resources: </a:t>
            </a:r>
            <a:r>
              <a:rPr kumimoji="0" lang="en-US" sz="1286" b="0" i="0" u="none" strike="noStrike" kern="1200" cap="none" spc="0" normalizeH="0" baseline="0" noProof="0">
                <a:ln>
                  <a:noFill/>
                </a:ln>
                <a:solidFill>
                  <a:srgbClr val="333E48"/>
                </a:solidFill>
                <a:effectLst/>
                <a:uLnTx/>
                <a:uFillTx/>
                <a:latin typeface="Arial"/>
                <a:ea typeface="+mn-ea"/>
                <a:cs typeface="+mn-cs"/>
              </a:rPr>
              <a:t>GLGs,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Icons</a:t>
            </a:r>
            <a:r>
              <a:rPr kumimoji="0" lang="en-US" sz="1286" b="0" i="0" u="none" strike="noStrike" kern="1200" cap="none" spc="0" normalizeH="0" baseline="0" noProof="0">
                <a:ln>
                  <a:noFill/>
                </a:ln>
                <a:solidFill>
                  <a:srgbClr val="333E48"/>
                </a:solidFill>
                <a:effectLst/>
                <a:uLnTx/>
                <a:uFillTx/>
                <a:latin typeface="Arial"/>
                <a:ea typeface="+mn-ea"/>
                <a:cs typeface="+mn-cs"/>
              </a:rPr>
              <a:t>, Logos, </a:t>
            </a:r>
            <a:r>
              <a:rPr kumimoji="0" lang="en-US" sz="1286" b="0" i="0" u="none" strike="noStrike" kern="1200" cap="none" spc="0" normalizeH="0" baseline="0" noProof="0" smtClean="0">
                <a:ln>
                  <a:noFill/>
                </a:ln>
                <a:solidFill>
                  <a:srgbClr val="333E48"/>
                </a:solidFill>
                <a:effectLst/>
                <a:uLnTx/>
                <a:uFillTx/>
                <a:latin typeface="Arial"/>
                <a:ea typeface="+mn-ea"/>
                <a:cs typeface="+mn-cs"/>
              </a:rPr>
              <a:t>Photos, </a:t>
            </a:r>
            <a:r>
              <a:rPr kumimoji="0" lang="en-US" sz="1286" b="0" i="0" u="none" strike="noStrike" kern="1200" cap="none" spc="0" normalizeH="0" baseline="0" noProof="0">
                <a:ln>
                  <a:noFill/>
                </a:ln>
                <a:solidFill>
                  <a:srgbClr val="333E48"/>
                </a:solidFill>
                <a:effectLst/>
                <a:uLnTx/>
                <a:uFillTx/>
                <a:latin typeface="Arial"/>
                <a:ea typeface="+mn-ea"/>
                <a:cs typeface="+mn-cs"/>
              </a:rPr>
              <a:t>Charts</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Setting </a:t>
            </a:r>
            <a:r>
              <a:rPr kumimoji="0" lang="en-US" sz="1286" b="0" i="0" u="none" strike="noStrike" kern="1200" cap="none" spc="0" normalizeH="0" baseline="0" noProof="0">
                <a:ln>
                  <a:noFill/>
                </a:ln>
                <a:solidFill>
                  <a:srgbClr val="333E48"/>
                </a:solidFill>
                <a:effectLst/>
                <a:uLnTx/>
                <a:uFillTx/>
                <a:latin typeface="Arial"/>
                <a:ea typeface="+mn-ea"/>
                <a:cs typeface="+mn-cs"/>
              </a:rPr>
              <a:t>U</a:t>
            </a:r>
            <a:r>
              <a:rPr kumimoji="0" lang="en-US" sz="1286" b="0" i="0" u="none" strike="noStrike" kern="1200" cap="none" spc="0" normalizeH="0" baseline="0" noProof="0" smtClean="0">
                <a:ln>
                  <a:noFill/>
                </a:ln>
                <a:solidFill>
                  <a:srgbClr val="333E48"/>
                </a:solidFill>
                <a:effectLst/>
                <a:uLnTx/>
                <a:uFillTx/>
                <a:latin typeface="Arial"/>
                <a:ea typeface="+mn-ea"/>
                <a:cs typeface="+mn-cs"/>
              </a:rPr>
              <a:t>p Your System: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Work Faster and Correctly</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Design Concepts: </a:t>
            </a:r>
            <a:r>
              <a:rPr kumimoji="0" lang="en-US" sz="1286" b="0" i="0" u="none" strike="noStrike" kern="1200" cap="none" spc="0" normalizeH="0" baseline="0" noProof="0">
                <a:ln>
                  <a:noFill/>
                </a:ln>
                <a:solidFill>
                  <a:srgbClr val="333E48"/>
                </a:solidFill>
                <a:effectLst/>
                <a:uLnTx/>
                <a:uFillTx/>
                <a:latin typeface="Arial"/>
                <a:ea typeface="+mn-ea"/>
                <a:cs typeface="+mn-cs"/>
              </a:rPr>
              <a:t>Top </a:t>
            </a:r>
            <a:r>
              <a:rPr kumimoji="0" lang="en-US" sz="1286" b="0" i="0" u="none" strike="noStrike" kern="1200" cap="none" spc="0" normalizeH="0" baseline="0" noProof="0" smtClean="0">
                <a:ln>
                  <a:noFill/>
                </a:ln>
                <a:solidFill>
                  <a:srgbClr val="333E48"/>
                </a:solidFill>
                <a:effectLst/>
                <a:uLnTx/>
                <a:uFillTx/>
                <a:latin typeface="Arial"/>
                <a:ea typeface="+mn-ea"/>
                <a:cs typeface="+mn-cs"/>
              </a:rPr>
              <a:t>14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Best </a:t>
            </a:r>
            <a:r>
              <a:rPr kumimoji="0" lang="en-US" sz="1286" b="0" i="0" u="none" strike="noStrike" kern="1200" cap="none" spc="0" normalizeH="0" baseline="0" noProof="0">
                <a:ln>
                  <a:noFill/>
                </a:ln>
                <a:solidFill>
                  <a:srgbClr val="333E48"/>
                </a:solidFill>
                <a:effectLst/>
                <a:uLnTx/>
                <a:uFillTx/>
                <a:latin typeface="Arial"/>
                <a:ea typeface="+mn-ea"/>
                <a:cs typeface="+mn-cs"/>
              </a:rPr>
              <a:t>Practices and </a:t>
            </a:r>
            <a:r>
              <a:rPr kumimoji="0" lang="en-US" sz="1286" b="0" i="0" u="none" strike="noStrike" kern="1200" cap="none" spc="0" normalizeH="0" baseline="0" noProof="0" smtClean="0">
                <a:ln>
                  <a:noFill/>
                </a:ln>
                <a:solidFill>
                  <a:srgbClr val="333E48"/>
                </a:solidFill>
                <a:effectLst/>
                <a:uLnTx/>
                <a:uFillTx/>
                <a:latin typeface="Arial"/>
                <a:ea typeface="+mn-ea"/>
                <a:cs typeface="+mn-cs"/>
              </a:rPr>
              <a:t>Rules</a:t>
            </a:r>
            <a:endParaRPr kumimoji="0" lang="en-US" sz="1286" b="0" i="0" u="none" strike="noStrike" kern="1200" cap="none" spc="0" normalizeH="0" baseline="0" noProof="0">
              <a:ln>
                <a:noFill/>
              </a:ln>
              <a:solidFill>
                <a:srgbClr val="333E48"/>
              </a:solidFill>
              <a:effectLst/>
              <a:uLnTx/>
              <a:uFillTx/>
              <a:latin typeface="Arial"/>
              <a:ea typeface="+mn-ea"/>
              <a:cs typeface="+mn-cs"/>
            </a:endParaRPr>
          </a:p>
        </p:txBody>
      </p:sp>
      <p:sp>
        <p:nvSpPr>
          <p:cNvPr id="14" name="Rectangle 13"/>
          <p:cNvSpPr/>
          <p:nvPr userDrawn="1"/>
        </p:nvSpPr>
        <p:spPr bwMode="gray">
          <a:xfrm>
            <a:off x="8284364" y="-2"/>
            <a:ext cx="3309257" cy="391886"/>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ctr"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Delete Slide </a:t>
            </a:r>
            <a:r>
              <a:rPr kumimoji="0" lang="en-US" sz="1286" b="0" i="0" u="none" strike="noStrike" kern="1200" cap="none" spc="0" normalizeH="0" baseline="0" noProof="0">
                <a:ln>
                  <a:noFill/>
                </a:ln>
                <a:solidFill>
                  <a:srgbClr val="FFFFFF"/>
                </a:solidFill>
                <a:effectLst/>
                <a:uLnTx/>
                <a:uFillTx/>
                <a:latin typeface="Arial"/>
                <a:ea typeface="+mn-ea"/>
                <a:cs typeface="+mn-cs"/>
              </a:rPr>
              <a:t>A</a:t>
            </a:r>
            <a:r>
              <a:rPr kumimoji="0" lang="en-US" sz="1286" b="0" i="0" u="none" strike="noStrike" kern="1200" cap="none" spc="0" normalizeH="0" baseline="0" noProof="0" smtClean="0">
                <a:ln>
                  <a:noFill/>
                </a:ln>
                <a:solidFill>
                  <a:srgbClr val="FFFFFF"/>
                </a:solidFill>
                <a:effectLst/>
                <a:uLnTx/>
                <a:uFillTx/>
                <a:latin typeface="Arial"/>
                <a:ea typeface="+mn-ea"/>
                <a:cs typeface="+mn-cs"/>
              </a:rPr>
              <a:t>fter </a:t>
            </a:r>
            <a:r>
              <a:rPr kumimoji="0" lang="en-US" sz="1286" b="0" i="0" u="none" strike="noStrike" kern="1200" cap="none" spc="0" normalizeH="0" baseline="0" noProof="0">
                <a:ln>
                  <a:noFill/>
                </a:ln>
                <a:solidFill>
                  <a:srgbClr val="FFFFFF"/>
                </a:solidFill>
                <a:effectLst/>
                <a:uLnTx/>
                <a:uFillTx/>
                <a:latin typeface="Arial"/>
                <a:ea typeface="+mn-ea"/>
                <a:cs typeface="+mn-cs"/>
              </a:rPr>
              <a:t>R</a:t>
            </a:r>
            <a:r>
              <a:rPr kumimoji="0" lang="en-US" sz="1286" b="0" i="0" u="none" strike="noStrike" kern="1200" cap="none" spc="0" normalizeH="0" baseline="0" noProof="0" smtClean="0">
                <a:ln>
                  <a:noFill/>
                </a:ln>
                <a:solidFill>
                  <a:srgbClr val="FFFFFF"/>
                </a:solidFill>
                <a:effectLst/>
                <a:uLnTx/>
                <a:uFillTx/>
                <a:latin typeface="Arial"/>
                <a:ea typeface="+mn-ea"/>
                <a:cs typeface="+mn-cs"/>
              </a:rPr>
              <a:t>eading</a:t>
            </a:r>
          </a:p>
        </p:txBody>
      </p:sp>
      <p:sp>
        <p:nvSpPr>
          <p:cNvPr id="15" name="Text Placeholder 7"/>
          <p:cNvSpPr txBox="1"/>
          <p:nvPr userDrawn="1"/>
        </p:nvSpPr>
        <p:spPr bwMode="gray">
          <a:xfrm>
            <a:off x="577425" y="6394793"/>
            <a:ext cx="11454636" cy="263790"/>
          </a:xfrm>
          <a:prstGeom prst="rect">
            <a:avLst/>
          </a:prstGeom>
        </p:spPr>
        <p:txBody>
          <a:bodyPr vert="horz" wrap="square" lIns="0" tIns="0" rIns="0" bIns="0" rtlCol="0">
            <a:spAutoFit/>
          </a:bodyPr>
          <a:lstStyle>
            <a:lvl1pPr marL="1143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Tx/>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Tx/>
              <a:buFont typeface="Arial" panose="020b0604020202020204" pitchFamily="34" charset="0"/>
              <a:buChar char="•"/>
              <a:defRPr sz="900" kern="1200">
                <a:solidFill>
                  <a:schemeClr val="tx1"/>
                </a:solidFill>
                <a:latin typeface="+mn-lt"/>
                <a:ea typeface="+mn-ea"/>
                <a:cs typeface="+mn-cs"/>
              </a:defRPr>
            </a:lvl9pPr>
          </a:lstStyle>
          <a:p>
            <a:pPr marL="163289" marR="0" lvl="0" indent="-163289" algn="l" defTabSz="914418" rtl="0" eaLnBrk="1" fontAlgn="auto" latinLnBrk="0" hangingPunct="1">
              <a:lnSpc>
                <a:spcPct val="100000"/>
              </a:lnSpc>
              <a:spcBef>
                <a:spcPts val="3429"/>
              </a:spcBef>
              <a:spcAft>
                <a:spcPct val="0"/>
              </a:spcAft>
              <a:buClrTx/>
              <a:buSzTx/>
              <a:buFont typeface="Arial" panose="020b0604020202020204" pitchFamily="34" charset="0"/>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Need help? </a:t>
            </a:r>
            <a:r>
              <a:rPr kumimoji="0" lang="en-US" sz="1714" b="0" i="0" u="none" strike="noStrike" kern="1200" cap="none" spc="0" normalizeH="0" baseline="0" noProof="0" smtClean="0">
                <a:ln>
                  <a:noFill/>
                </a:ln>
                <a:solidFill>
                  <a:srgbClr val="FFFFFF"/>
                </a:solidFill>
                <a:effectLst/>
                <a:uLnTx/>
                <a:uFillTx/>
                <a:latin typeface="Arial"/>
                <a:ea typeface="+mn-ea"/>
                <a:cs typeface="+mn-cs"/>
              </a:rPr>
              <a:t>Visit </a:t>
            </a:r>
            <a:r>
              <a:rPr kumimoji="0" lang="en-US" sz="1714" b="1" i="0" u="none" strike="noStrike" kern="1200" cap="none" spc="0" normalizeH="0" baseline="0" noProof="0" smtClean="0">
                <a:ln>
                  <a:noFill/>
                </a:ln>
                <a:solidFill>
                  <a:srgbClr val="FFFFFF"/>
                </a:solidFill>
                <a:effectLst/>
                <a:uLnTx/>
                <a:uFillTx/>
                <a:latin typeface="Arial"/>
                <a:ea typeface="+mn-ea"/>
                <a:cs typeface="+mn-cs"/>
              </a:rPr>
              <a:t>portals.advisory.com/</a:t>
            </a:r>
            <a:r>
              <a:rPr kumimoji="0" lang="en-US" sz="1714" b="1" i="0" u="none" strike="noStrike" kern="1200" cap="none" spc="0" normalizeH="0" baseline="0" noProof="0" err="1" smtClean="0">
                <a:ln>
                  <a:noFill/>
                </a:ln>
                <a:solidFill>
                  <a:srgbClr val="FFFFFF"/>
                </a:solidFill>
                <a:effectLst/>
                <a:uLnTx/>
                <a:uFillTx/>
                <a:latin typeface="Arial"/>
                <a:ea typeface="+mn-ea"/>
                <a:cs typeface="+mn-cs"/>
              </a:rPr>
              <a:t>dss</a:t>
            </a:r>
            <a:r>
              <a:rPr kumimoji="0" lang="en-US" sz="1714" b="0" i="0" u="none" strike="noStrike" kern="1200" cap="none" spc="0" normalizeH="0" baseline="0" noProof="0" smtClean="0">
                <a:ln>
                  <a:noFill/>
                </a:ln>
                <a:solidFill>
                  <a:srgbClr val="FFFFFF"/>
                </a:solidFill>
                <a:effectLst/>
                <a:uLnTx/>
                <a:uFillTx/>
                <a:latin typeface="Arial"/>
                <a:ea typeface="+mn-ea"/>
                <a:cs typeface="+mn-cs"/>
              </a:rPr>
              <a:t> or email </a:t>
            </a:r>
            <a:r>
              <a:rPr kumimoji="0" lang="en-US" sz="1714" b="1" i="0" u="none" strike="noStrike" kern="1200" cap="none" spc="0" normalizeH="0" baseline="0" noProof="0" smtClean="0">
                <a:ln>
                  <a:noFill/>
                </a:ln>
                <a:solidFill>
                  <a:srgbClr val="FFFFFF"/>
                </a:solidFill>
                <a:effectLst/>
                <a:uLnTx/>
                <a:uFillTx/>
                <a:latin typeface="Arial"/>
                <a:ea typeface="+mn-ea"/>
                <a:cs typeface="+mn-cs"/>
              </a:rPr>
              <a:t>dss_requests@advisory.com</a:t>
            </a:r>
            <a:endParaRPr kumimoji="0" lang="en-US" sz="1714" b="1"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93716" y="2274214"/>
            <a:ext cx="6259032" cy="3520706"/>
          </a:xfrm>
          <a:prstGeom prst="rect">
            <a:avLst/>
          </a:prstGeom>
          <a:ln w="12700">
            <a:solidFill>
              <a:schemeClr val="accent3"/>
            </a:solidFill>
          </a:ln>
        </p:spPr>
      </p:pic>
      <p:sp>
        <p:nvSpPr>
          <p:cNvPr id="2" name="Rectangle 1"/>
          <p:cNvSpPr/>
          <p:nvPr userDrawn="1"/>
        </p:nvSpPr>
        <p:spPr bwMode="gray">
          <a:xfrm>
            <a:off x="0" y="-2"/>
            <a:ext cx="4510937" cy="19208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 name="TextBox 5"/>
          <p:cNvSpPr txBox="1"/>
          <p:nvPr userDrawn="1"/>
        </p:nvSpPr>
        <p:spPr bwMode="gray">
          <a:xfrm>
            <a:off x="595397" y="94439"/>
            <a:ext cx="3915541" cy="1692771"/>
          </a:xfrm>
          <a:prstGeom prst="rect">
            <a:avLst/>
          </a:prstGeom>
          <a:noFill/>
        </p:spPr>
        <p:txBody>
          <a:bodyPr wrap="square" lIns="0" tIns="0" rIns="0" bIns="0" rtlCol="0">
            <a:spAutoFit/>
          </a:bodyPr>
          <a:lstStyle/>
          <a:p>
            <a:pPr marL="0" marR="0" lvl="0" indent="0" algn="l" defTabSz="914418" rtl="0" eaLnBrk="1" fontAlgn="auto" latinLnBrk="0" hangingPunct="1">
              <a:lnSpc>
                <a:spcPts val="3286"/>
              </a:lnSpc>
              <a:spcBef>
                <a:spcPts val="714"/>
              </a:spcBef>
              <a:spcAft>
                <a:spcPct val="0"/>
              </a:spcAft>
              <a:buClrTx/>
              <a:buSzTx/>
              <a:buFontTx/>
              <a:buNone/>
              <a:defRPr/>
            </a:pPr>
            <a:r>
              <a:rPr kumimoji="0" lang="en-US" sz="2143" b="0" i="0" u="none" strike="noStrike" kern="1200" cap="none" spc="0" normalizeH="0" baseline="0" noProof="0" smtClean="0">
                <a:ln>
                  <a:noFill/>
                </a:ln>
                <a:solidFill>
                  <a:srgbClr val="FFFFFF"/>
                </a:solidFill>
                <a:effectLst/>
                <a:uLnTx/>
                <a:uFillTx/>
                <a:latin typeface="Arial"/>
                <a:ea typeface="+mn-ea"/>
                <a:cs typeface="+mn-cs"/>
              </a:rPr>
              <a:t>Use the</a:t>
            </a:r>
            <a:br>
              <a:rPr kumimoji="0" lang="en-US" sz="3143" b="0"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2017 AB PPT</a:t>
            </a:r>
            <a:br>
              <a:rPr kumimoji="0" lang="en-US" sz="3143" b="1"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On-screen Template </a:t>
            </a:r>
            <a:r>
              <a:rPr kumimoji="0" lang="en-US" sz="2143" b="0" i="0" u="none" strike="noStrike" kern="1200" cap="none" spc="0" normalizeH="0" baseline="0" noProof="0" smtClean="0">
                <a:ln>
                  <a:noFill/>
                </a:ln>
                <a:solidFill>
                  <a:srgbClr val="FFFFFF"/>
                </a:solidFill>
                <a:effectLst/>
                <a:uLnTx/>
                <a:uFillTx/>
                <a:latin typeface="Arial"/>
                <a:ea typeface="+mn-ea"/>
                <a:cs typeface="+mn-cs"/>
              </a:rPr>
              <a:t>for…</a:t>
            </a:r>
          </a:p>
        </p:txBody>
      </p:sp>
    </p:spTree>
    <p:extLst>
      <p:ext uri="{BB962C8B-B14F-4D97-AF65-F5344CB8AC3E}">
        <p14:creationId xmlns:p14="http://schemas.microsoft.com/office/powerpoint/2010/main" val="4285474518"/>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Lock-up">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18" name="Text Placeholder 5"/>
          <p:cNvSpPr>
            <a:spLocks noGrp="1"/>
          </p:cNvSpPr>
          <p:nvPr>
            <p:ph type="body" sz="quarter" idx="21" hasCustomPrompt="1"/>
          </p:nvPr>
        </p:nvSpPr>
        <p:spPr bwMode="gray">
          <a:xfrm>
            <a:off x="3843122" y="389510"/>
            <a:ext cx="4354286" cy="574766"/>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6" name="Straight Connector 15"/>
          <p:cNvCxnSpPr/>
          <p:nvPr userDrawn="1"/>
        </p:nvCxnSpPr>
        <p:spPr bwMode="gray">
          <a:xfrm flipH="1">
            <a:off x="3619646" y="389510"/>
            <a:ext cx="0" cy="569869"/>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1690302280"/>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2248790235"/>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B In-Brief (030117)">
    <p:spTree>
      <p:nvGrpSpPr>
        <p:cNvPr id="1" name=""/>
        <p:cNvGrpSpPr/>
        <p:nvPr/>
      </p:nvGrpSpPr>
      <p:grpSpPr>
        <a:xfrm>
          <a:off x="0" y="0"/>
          <a:ext cx="0" cy="0"/>
        </a:xfrm>
      </p:grpSpPr>
      <p:sp>
        <p:nvSpPr>
          <p:cNvPr id="4" name="Slide Number Placeholder 2"/>
          <p:cNvSpPr txBox="1"/>
          <p:nvPr userDrawn="1"/>
        </p:nvSpPr>
        <p:spPr bwMode="gray">
          <a:xfrm>
            <a:off x="10845569" y="1"/>
            <a:ext cx="1346432" cy="365124"/>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
        <p:nvSpPr>
          <p:cNvPr id="35" name="Text Placeholder 1"/>
          <p:cNvSpPr txBox="1"/>
          <p:nvPr userDrawn="1"/>
        </p:nvSpPr>
        <p:spPr bwMode="gray">
          <a:xfrm>
            <a:off x="12371215" y="1"/>
            <a:ext cx="3186531" cy="1791730"/>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p:cNvSpPr txBox="1"/>
          <p:nvPr userDrawn="1"/>
        </p:nvSpPr>
        <p:spPr bwMode="gray">
          <a:xfrm>
            <a:off x="12530427" y="80021"/>
            <a:ext cx="2533051" cy="7913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DO NOT EDIT THIS SLIDE FOR ANY PURPOSE</a:t>
            </a:r>
          </a:p>
        </p:txBody>
      </p:sp>
      <p:sp>
        <p:nvSpPr>
          <p:cNvPr id="38" name="TextBox 37"/>
          <p:cNvSpPr txBox="1"/>
          <p:nvPr userDrawn="1"/>
        </p:nvSpPr>
        <p:spPr bwMode="gray">
          <a:xfrm>
            <a:off x="12530429" y="1040494"/>
            <a:ext cx="2820110" cy="61741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If an edit is necessary,</a:t>
            </a:r>
            <a:br>
              <a:rPr kumimoji="0" lang="en-US" sz="1143" b="0" i="0" u="none" strike="noStrike" kern="1200" cap="none" spc="0" normalizeH="0" baseline="0" noProof="0" smtClean="0">
                <a:ln>
                  <a:noFill/>
                </a:ln>
                <a:solidFill>
                  <a:srgbClr val="FFFFFF"/>
                </a:solidFill>
                <a:effectLst/>
                <a:uLnTx/>
                <a:uFillTx/>
                <a:latin typeface="Arial"/>
                <a:ea typeface="+mn-ea"/>
                <a:cs typeface="+mn-cs"/>
              </a:rPr>
            </a:br>
            <a:r>
              <a:rPr kumimoji="0" lang="en-US" sz="1143" b="0" i="0" u="none" strike="noStrike" kern="1200" cap="none" spc="0" normalizeH="0" baseline="0" noProof="0" smtClean="0">
                <a:ln>
                  <a:noFill/>
                </a:ln>
                <a:solidFill>
                  <a:srgbClr val="FFFFFF"/>
                </a:solidFill>
                <a:effectLst/>
                <a:uLnTx/>
                <a:uFillTx/>
                <a:latin typeface="Arial"/>
                <a:ea typeface="+mn-ea"/>
                <a:cs typeface="+mn-cs"/>
              </a:rPr>
              <a:t>please contact:</a:t>
            </a: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1" i="0" u="none" strike="noStrike" kern="1200" cap="none" spc="0" normalizeH="0" baseline="0" noProof="0" smtClean="0">
                <a:ln>
                  <a:noFill/>
                </a:ln>
                <a:solidFill>
                  <a:srgbClr val="FFFFFF"/>
                </a:solidFill>
                <a:effectLst/>
                <a:uLnTx/>
                <a:uFillTx/>
                <a:latin typeface="Arial"/>
                <a:ea typeface="+mn-ea"/>
                <a:cs typeface="+mn-cs"/>
              </a:rPr>
              <a:t>DSS_Template@advisory.com</a:t>
            </a:r>
            <a:endParaRPr kumimoji="0" lang="en-US" sz="1143" b="1" i="1" u="none" strike="noStrike" kern="1200" cap="none" spc="0" normalizeH="0" baseline="0" noProof="0">
              <a:ln>
                <a:noFill/>
              </a:ln>
              <a:solidFill>
                <a:srgbClr val="FFFFFF"/>
              </a:solidFill>
              <a:effectLst/>
              <a:uLnTx/>
              <a:uFillTx/>
              <a:latin typeface="Arial"/>
              <a:ea typeface="+mn-ea"/>
              <a:cs typeface="+mn-cs"/>
            </a:endParaRPr>
          </a:p>
        </p:txBody>
      </p:sp>
      <p:sp>
        <p:nvSpPr>
          <p:cNvPr id="34" name="Text Placeholder 1"/>
          <p:cNvSpPr txBox="1"/>
          <p:nvPr userDrawn="1"/>
        </p:nvSpPr>
        <p:spPr bwMode="gray">
          <a:xfrm>
            <a:off x="12371215" y="1936360"/>
            <a:ext cx="2515737" cy="382461"/>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p:cNvSpPr txBox="1"/>
          <p:nvPr userDrawn="1"/>
        </p:nvSpPr>
        <p:spPr bwMode="gray">
          <a:xfrm>
            <a:off x="12530427" y="2016379"/>
            <a:ext cx="2533051" cy="21993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1" i="0" u="none" strike="noStrike" kern="1200" cap="none" spc="0" normalizeH="0" baseline="0" noProof="0" smtClean="0">
                <a:ln>
                  <a:noFill/>
                </a:ln>
                <a:solidFill>
                  <a:srgbClr val="FFFFFF"/>
                </a:solidFill>
                <a:effectLst/>
                <a:uLnTx/>
                <a:uFillTx/>
                <a:latin typeface="Arial"/>
                <a:ea typeface="+mn-ea"/>
                <a:cs typeface="+mn-cs"/>
              </a:rPr>
              <a:t>Updated</a:t>
            </a:r>
            <a:r>
              <a:rPr kumimoji="0" lang="en-US" sz="1429" b="1" i="0" u="none" strike="noStrike" kern="1200" cap="none" spc="0" normalizeH="0" baseline="0" noProof="0" smtClean="0">
                <a:ln>
                  <a:noFill/>
                </a:ln>
                <a:solidFill>
                  <a:srgbClr val="FFFFFF"/>
                </a:solidFill>
                <a:effectLst/>
                <a:uLnTx/>
                <a:uFillTx/>
                <a:latin typeface="Arial"/>
                <a:ea typeface="+mn-ea"/>
                <a:cs typeface="+mn-cs"/>
              </a:rPr>
              <a:t>: </a:t>
            </a:r>
            <a:r>
              <a:rPr kumimoji="0" lang="en-US" sz="1286" b="0" i="0" u="none" strike="noStrike" kern="1200" cap="none" spc="0" normalizeH="0" baseline="0" noProof="0" smtClean="0">
                <a:ln>
                  <a:noFill/>
                </a:ln>
                <a:solidFill>
                  <a:srgbClr val="FFFFFF"/>
                </a:solidFill>
                <a:effectLst/>
                <a:uLnTx/>
                <a:uFillTx/>
                <a:latin typeface="Arial"/>
                <a:ea typeface="+mn-ea"/>
                <a:cs typeface="+mn-cs"/>
              </a:rPr>
              <a:t>03/01/2017</a:t>
            </a:r>
          </a:p>
        </p:txBody>
      </p:sp>
      <p:sp>
        <p:nvSpPr>
          <p:cNvPr id="41" name="TextBox 40"/>
          <p:cNvSpPr txBox="1"/>
          <p:nvPr userDrawn="1"/>
        </p:nvSpPr>
        <p:spPr bwMode="gray">
          <a:xfrm>
            <a:off x="4195368" y="1479394"/>
            <a:ext cx="7459531" cy="3716274"/>
          </a:xfrm>
          <a:prstGeom prst="rect">
            <a:avLst/>
          </a:prstGeom>
          <a:noFill/>
        </p:spPr>
        <p:txBody>
          <a:bodyPr wrap="square" lIns="0" tIns="0" rIns="0" bIns="0" rtlCol="0">
            <a:spAutoFit/>
          </a:bodyPr>
          <a:lstStyle/>
          <a:p>
            <a:pPr marL="2246856"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WHERE WE RUN THE DEEPEST</a:t>
            </a:r>
          </a:p>
          <a:p>
            <a:pPr marL="2090099"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three critical areas, we run even deeper,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providing</a:t>
            </a:r>
          </a:p>
          <a:p>
            <a:pPr marL="1959468"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 with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the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technology</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and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consulting</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solutions</a:t>
            </a:r>
            <a:endPar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854963"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needed to hardwire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best practices.</a:t>
            </a:r>
          </a:p>
          <a:p>
            <a:pPr marL="15153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Drive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System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GROWTH</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332438"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Attract and retain the patients you aspire to serve by offering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the</a:t>
            </a:r>
          </a:p>
          <a:p>
            <a:pPr marL="1226936"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 network</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access, and experience they need.</a:t>
            </a:r>
          </a:p>
          <a:p>
            <a:pPr marL="8958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Reduce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VARIATION</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718472"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Improve quality and outcomes and lower costs by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eliminating unwarranted</a:t>
            </a:r>
          </a:p>
          <a:p>
            <a:pPr marL="600903"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deviation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from the best standard of care.</a:t>
            </a:r>
          </a:p>
          <a:p>
            <a:pPr marL="242666" marR="0" lvl="0" indent="0" algn="l" defTabSz="914418" rtl="0" eaLnBrk="1" fontAlgn="auto" latinLnBrk="0" hangingPunct="1">
              <a:lnSpc>
                <a:spcPct val="100000"/>
              </a:lnSpc>
              <a:spcBef>
                <a:spcPts val="2857"/>
              </a:spcBef>
              <a:spcAft>
                <a:spcPct val="0"/>
              </a:spcAft>
              <a:buClrTx/>
              <a:buSzTx/>
              <a:buFontTx/>
              <a:buNone/>
              <a:tabLst>
                <a:tab pos="242666"/>
              </a:tabLst>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Optimize the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REVENUE CYCLE</a:t>
            </a:r>
          </a:p>
          <a:p>
            <a:pPr marL="104505"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Sustain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the financial stability necessary to serve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community by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making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sure</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are paid efficiently for services rendered.</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pic>
        <p:nvPicPr>
          <p:cNvPr id="49" name="Picture 4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10131" y="326159"/>
            <a:ext cx="2159726" cy="449111"/>
          </a:xfrm>
          <a:prstGeom prst="rect">
            <a:avLst/>
          </a:prstGeom>
          <a:noFill/>
          <a:ln>
            <a:noFill/>
          </a:ln>
        </p:spPr>
      </p:pic>
      <p:grpSp>
        <p:nvGrpSpPr>
          <p:cNvPr id="50" name="Group 49"/>
          <p:cNvGrpSpPr/>
          <p:nvPr userDrawn="1"/>
        </p:nvGrpSpPr>
        <p:grpSpPr>
          <a:xfrm>
            <a:off x="1243605" y="5740604"/>
            <a:ext cx="1814013" cy="727497"/>
            <a:chOff x="652892" y="4018422"/>
            <a:chExt cx="952357" cy="509248"/>
          </a:xfrm>
        </p:grpSpPr>
        <p:sp>
          <p:nvSpPr>
            <p:cNvPr id="51" name="TextBox 50"/>
            <p:cNvSpPr txBox="1"/>
            <p:nvPr/>
          </p:nvSpPr>
          <p:spPr bwMode="gray">
            <a:xfrm>
              <a:off x="652892" y="4327487"/>
              <a:ext cx="952357" cy="20018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organizations in our membership</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2" name="TextBox 51"/>
            <p:cNvSpPr txBox="1"/>
            <p:nvPr/>
          </p:nvSpPr>
          <p:spPr bwMode="gray">
            <a:xfrm>
              <a:off x="652892" y="4018422"/>
              <a:ext cx="892013"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4,000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smtClean="0">
                <a:ln>
                  <a:noFill/>
                </a:ln>
                <a:solidFill>
                  <a:srgbClr val="CF0A2C"/>
                </a:solidFill>
                <a:effectLst/>
                <a:uLnTx/>
                <a:uFillTx/>
                <a:latin typeface="Arial"/>
                <a:ea typeface="+mn-ea"/>
                <a:cs typeface="+mn-cs"/>
              </a:endParaRPr>
            </a:p>
          </p:txBody>
        </p:sp>
      </p:grpSp>
      <p:pic>
        <p:nvPicPr>
          <p:cNvPr id="53" name="Picture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13583" y="495109"/>
            <a:ext cx="4368610" cy="141667"/>
          </a:xfrm>
          <a:prstGeom prst="rect">
            <a:avLst/>
          </a:prstGeom>
        </p:spPr>
      </p:pic>
      <p:grpSp>
        <p:nvGrpSpPr>
          <p:cNvPr id="54" name="Group 53"/>
          <p:cNvGrpSpPr/>
          <p:nvPr userDrawn="1"/>
        </p:nvGrpSpPr>
        <p:grpSpPr>
          <a:xfrm>
            <a:off x="8544849" y="5740605"/>
            <a:ext cx="2397872" cy="584510"/>
            <a:chOff x="4486045" y="4018422"/>
            <a:chExt cx="1258883" cy="409157"/>
          </a:xfrm>
        </p:grpSpPr>
        <p:sp>
          <p:nvSpPr>
            <p:cNvPr id="55" name="TextBox 54"/>
            <p:cNvSpPr txBox="1"/>
            <p:nvPr/>
          </p:nvSpPr>
          <p:spPr bwMode="gray">
            <a:xfrm>
              <a:off x="4486045" y="4327487"/>
              <a:ext cx="1258883"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leaders in our network</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6" name="TextBox 55"/>
            <p:cNvSpPr txBox="1"/>
            <p:nvPr/>
          </p:nvSpPr>
          <p:spPr bwMode="gray">
            <a:xfrm>
              <a:off x="4490808" y="4018422"/>
              <a:ext cx="1052322"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250,000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p>
          </p:txBody>
        </p:sp>
      </p:grpSp>
      <p:grpSp>
        <p:nvGrpSpPr>
          <p:cNvPr id="57" name="Group 56"/>
          <p:cNvGrpSpPr/>
          <p:nvPr userDrawn="1"/>
        </p:nvGrpSpPr>
        <p:grpSpPr>
          <a:xfrm>
            <a:off x="4690807" y="5740605"/>
            <a:ext cx="2220855" cy="584510"/>
            <a:chOff x="2453050" y="4018422"/>
            <a:chExt cx="1165949" cy="409157"/>
          </a:xfrm>
        </p:grpSpPr>
        <p:sp>
          <p:nvSpPr>
            <p:cNvPr id="58" name="TextBox 57"/>
            <p:cNvSpPr txBox="1"/>
            <p:nvPr/>
          </p:nvSpPr>
          <p:spPr bwMode="gray">
            <a:xfrm>
              <a:off x="2469718" y="4327487"/>
              <a:ext cx="1149281"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in documented ROI each year</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9" name="TextBox 58"/>
            <p:cNvSpPr txBox="1"/>
            <p:nvPr/>
          </p:nvSpPr>
          <p:spPr bwMode="gray">
            <a:xfrm>
              <a:off x="2453050" y="4018422"/>
              <a:ext cx="1110016"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 billion</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a:ln>
                  <a:noFill/>
                </a:ln>
                <a:solidFill>
                  <a:srgbClr val="CF0A2C"/>
                </a:solidFill>
                <a:effectLst/>
                <a:uLnTx/>
                <a:uFillTx/>
                <a:latin typeface="Arial"/>
                <a:ea typeface="+mn-ea"/>
                <a:cs typeface="+mn-cs"/>
              </a:endParaRPr>
            </a:p>
          </p:txBody>
        </p:sp>
      </p:grpSp>
      <p:grpSp>
        <p:nvGrpSpPr>
          <p:cNvPr id="60" name="Group 59"/>
          <p:cNvGrpSpPr/>
          <p:nvPr userDrawn="1"/>
        </p:nvGrpSpPr>
        <p:grpSpPr>
          <a:xfrm>
            <a:off x="0" y="1043616"/>
            <a:ext cx="7148552" cy="4494983"/>
            <a:chOff x="0" y="730531"/>
            <a:chExt cx="3752990" cy="3146488"/>
          </a:xfrm>
        </p:grpSpPr>
        <p:sp>
          <p:nvSpPr>
            <p:cNvPr id="61" name="Rectangle 27"/>
            <p:cNvSpPr/>
            <p:nvPr/>
          </p:nvSpPr>
          <p:spPr bwMode="gray">
            <a:xfrm>
              <a:off x="0" y="730531"/>
              <a:ext cx="3752990" cy="3146488"/>
            </a:xfrm>
            <a:custGeom>
              <a:rect l="l" t="t" r="r" b="b"/>
              <a:pathLst>
                <a:path w="3752989"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2" name="Rectangle 26"/>
            <p:cNvSpPr/>
            <p:nvPr/>
          </p:nvSpPr>
          <p:spPr bwMode="gray">
            <a:xfrm>
              <a:off x="0" y="730531"/>
              <a:ext cx="3592716" cy="3146488"/>
            </a:xfrm>
            <a:custGeom>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3" name="Rectangle 12"/>
            <p:cNvSpPr/>
            <p:nvPr/>
          </p:nvSpPr>
          <p:spPr bwMode="gray">
            <a:xfrm>
              <a:off x="0" y="730531"/>
              <a:ext cx="3433989" cy="3146488"/>
            </a:xfrm>
            <a:custGeom>
              <a:rect l="l" t="t" r="r" b="b"/>
              <a:pathLst>
                <a:path w="3433988"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cxnSp>
        <p:nvCxnSpPr>
          <p:cNvPr id="64" name="Straight Connector 63"/>
          <p:cNvCxnSpPr/>
          <p:nvPr userDrawn="1"/>
        </p:nvCxnSpPr>
        <p:spPr bwMode="gray">
          <a:xfrm>
            <a:off x="5549364" y="3457993"/>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6366895" y="2482580"/>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4687284" y="4434646"/>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610132" y="2976714"/>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610132" y="1479393"/>
            <a:ext cx="4160848" cy="584134"/>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THE CORE</a:t>
            </a:r>
          </a:p>
          <a:p>
            <a:pPr marL="0"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For 35+ years, our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research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has been the health care industry’s guiding light, bringing members closer to best practice performance</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
        <p:nvSpPr>
          <p:cNvPr id="69" name="TextBox 68"/>
          <p:cNvSpPr txBox="1"/>
          <p:nvPr userDrawn="1"/>
        </p:nvSpPr>
        <p:spPr bwMode="gray">
          <a:xfrm>
            <a:off x="610132" y="3079824"/>
            <a:ext cx="3452373" cy="78200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2571"/>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RESEARCH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Platform</a:t>
            </a:r>
            <a:endPar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endParaRP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Every major player in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care organization gets a direct line to the industry’s most‑needed insights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and</a:t>
            </a:r>
            <a:b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b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most-successful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ideas.</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1262762553"/>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xfrm>
      </p:grpSpPr>
      <p:sp>
        <p:nvSpPr>
          <p:cNvPr id="11" name="Rectangle 10"/>
          <p:cNvSpPr/>
          <p:nvPr userDrawn="1"/>
        </p:nvSpPr>
        <p:spPr bwMode="gray">
          <a:xfrm rot="10800000">
            <a:off x="9553957" y="2"/>
            <a:ext cx="1606642" cy="494774"/>
          </a:xfrm>
          <a:prstGeom prst="rect">
            <a:avLst/>
          </a:prstGeom>
          <a:solidFill>
            <a:schemeClr val="accent6"/>
          </a:solidFill>
          <a:ln w="19050" cap="sq"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429" b="0" i="0" u="none" strike="noStrike" kern="1200" cap="none" spc="0" normalizeH="0" baseline="0" noProof="0">
              <a:ln>
                <a:noFill/>
              </a:ln>
              <a:solidFill>
                <a:srgbClr val="333E48"/>
              </a:solidFill>
              <a:effectLst/>
              <a:uLnTx/>
              <a:uFillTx/>
              <a:latin typeface="Arial"/>
              <a:ea typeface="+mn-ea"/>
              <a:cs typeface="+mn-cs"/>
            </a:endParaRPr>
          </a:p>
        </p:txBody>
      </p:sp>
      <p:cxnSp>
        <p:nvCxnSpPr>
          <p:cNvPr id="24" name="Straight Connector 23"/>
          <p:cNvCxnSpPr/>
          <p:nvPr userDrawn="1"/>
        </p:nvCxnSpPr>
        <p:spPr bwMode="gray">
          <a:xfrm>
            <a:off x="1645297" y="5632106"/>
            <a:ext cx="8901406"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9553961" y="202856"/>
            <a:ext cx="1606642" cy="197875"/>
          </a:xfrm>
          <a:prstGeom prst="rect">
            <a:avLst/>
          </a:prstGeom>
          <a:noFill/>
        </p:spPr>
        <p:txBody>
          <a:bodyPr wrap="square" lIns="0" tIns="0" rIns="0" bIns="0" rtlCol="0">
            <a:sp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ROAD MAP</a:t>
            </a:r>
          </a:p>
        </p:txBody>
      </p:sp>
      <p:sp>
        <p:nvSpPr>
          <p:cNvPr id="32" name="Text Placeholder 3"/>
          <p:cNvSpPr>
            <a:spLocks noGrp="1"/>
          </p:cNvSpPr>
          <p:nvPr>
            <p:ph type="body" sz="quarter" idx="13" hasCustomPrompt="1"/>
          </p:nvPr>
        </p:nvSpPr>
        <p:spPr bwMode="gray">
          <a:xfrm>
            <a:off x="2596480" y="1484057"/>
            <a:ext cx="7141029" cy="307777"/>
          </a:xfrm>
        </p:spPr>
        <p:txBody>
          <a:bodyPr anchor="ctr" anchorCtr="0"/>
          <a:lstStyle>
            <a:lvl1pPr marL="0" indent="0">
              <a:spcBef>
                <a:spcPct val="0"/>
              </a:spcBef>
              <a:buNone/>
              <a:defRPr sz="2000">
                <a:solidFill>
                  <a:schemeClr val="bg1"/>
                </a:solidFill>
                <a:latin typeface="+mj-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14pt, White, Title Case</a:t>
            </a:r>
          </a:p>
        </p:txBody>
      </p:sp>
      <p:sp>
        <p:nvSpPr>
          <p:cNvPr id="18" name="Title 17"/>
          <p:cNvSpPr>
            <a:spLocks noGrp="1"/>
          </p:cNvSpPr>
          <p:nvPr>
            <p:ph type="title" hasCustomPrompt="1"/>
          </p:nvPr>
        </p:nvSpPr>
        <p:spPr bwMode="gray">
          <a:xfrm>
            <a:off x="1626545" y="1442003"/>
            <a:ext cx="522514" cy="391886"/>
          </a:xfrm>
          <a:prstGeom prst="ellipse">
            <a:avLst/>
          </a:prstGeom>
          <a:solidFill>
            <a:schemeClr val="bg1"/>
          </a:solidFill>
          <a:ln>
            <a:noFill/>
          </a:ln>
        </p:spPr>
        <p:txBody>
          <a:bodyPr wrap="none" anchor="ctr" anchorCtr="1">
            <a:noAutofit/>
          </a:bodyPr>
          <a:lstStyle>
            <a:lvl1pPr>
              <a:defRPr sz="2000" b="0">
                <a:solidFill>
                  <a:schemeClr val="accent6"/>
                </a:solidFill>
              </a:defRPr>
            </a:lvl1pPr>
          </a:lstStyle>
          <a:p>
            <a:r>
              <a:rPr lang="en-US" smtClean="0"/>
              <a:t>#</a:t>
            </a:r>
            <a:endParaRPr lang="en-US"/>
          </a:p>
        </p:txBody>
      </p:sp>
      <p:sp>
        <p:nvSpPr>
          <p:cNvPr id="20" name="Text Placeholder 19"/>
          <p:cNvSpPr>
            <a:spLocks noGrp="1"/>
          </p:cNvSpPr>
          <p:nvPr>
            <p:ph type="body" sz="quarter" idx="17" hasCustomPrompt="1"/>
          </p:nvPr>
        </p:nvSpPr>
        <p:spPr bwMode="gray">
          <a:xfrm>
            <a:off x="1626545" y="2269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39" name="Text Placeholder 3"/>
          <p:cNvSpPr>
            <a:spLocks noGrp="1"/>
          </p:cNvSpPr>
          <p:nvPr>
            <p:ph type="body" sz="quarter" idx="18" hasCustomPrompt="1"/>
          </p:nvPr>
        </p:nvSpPr>
        <p:spPr bwMode="gray">
          <a:xfrm>
            <a:off x="2596480" y="2357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0" name="Text Placeholder 19"/>
          <p:cNvSpPr>
            <a:spLocks noGrp="1"/>
          </p:cNvSpPr>
          <p:nvPr>
            <p:ph type="body" sz="quarter" idx="19" hasCustomPrompt="1"/>
          </p:nvPr>
        </p:nvSpPr>
        <p:spPr bwMode="gray">
          <a:xfrm>
            <a:off x="1626545" y="31011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1" name="Text Placeholder 3"/>
          <p:cNvSpPr>
            <a:spLocks noGrp="1"/>
          </p:cNvSpPr>
          <p:nvPr>
            <p:ph type="body" sz="quarter" idx="20" hasCustomPrompt="1"/>
          </p:nvPr>
        </p:nvSpPr>
        <p:spPr bwMode="gray">
          <a:xfrm>
            <a:off x="2596480" y="31891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2" name="Text Placeholder 19"/>
          <p:cNvSpPr>
            <a:spLocks noGrp="1"/>
          </p:cNvSpPr>
          <p:nvPr>
            <p:ph type="body" sz="quarter" idx="21" hasCustomPrompt="1"/>
          </p:nvPr>
        </p:nvSpPr>
        <p:spPr bwMode="gray">
          <a:xfrm>
            <a:off x="1626545" y="3932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3" name="Text Placeholder 3"/>
          <p:cNvSpPr>
            <a:spLocks noGrp="1"/>
          </p:cNvSpPr>
          <p:nvPr>
            <p:ph type="body" sz="quarter" idx="22" hasCustomPrompt="1"/>
          </p:nvPr>
        </p:nvSpPr>
        <p:spPr bwMode="gray">
          <a:xfrm>
            <a:off x="2596480" y="4020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4" name="Text Placeholder 19"/>
          <p:cNvSpPr>
            <a:spLocks noGrp="1"/>
          </p:cNvSpPr>
          <p:nvPr>
            <p:ph type="body" sz="quarter" idx="23" hasCustomPrompt="1"/>
          </p:nvPr>
        </p:nvSpPr>
        <p:spPr bwMode="gray">
          <a:xfrm>
            <a:off x="1626545" y="4764175"/>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5" name="Text Placeholder 3"/>
          <p:cNvSpPr>
            <a:spLocks noGrp="1"/>
          </p:cNvSpPr>
          <p:nvPr>
            <p:ph type="body" sz="quarter" idx="24" hasCustomPrompt="1"/>
          </p:nvPr>
        </p:nvSpPr>
        <p:spPr bwMode="gray">
          <a:xfrm>
            <a:off x="2596480" y="4852110"/>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34680392"/>
      </p:ext>
    </p:extLst>
  </p:cSld>
  <p:clrMapOvr>
    <a:masterClrMapping/>
  </p:clrMapOvr>
  <p:transition/>
  <p:timing/>
  <p:extLst mod="1">
    <p:ext uri="{DCECCB84-F9BA-43D5-87BE-67443E8EF086}">
      <p15:sldGuideLst xmlns:p15="http://schemas.microsoft.com/office/powerpoint/2012/main">
        <p15:guide id="1" pos="8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xfrm>
      </p:grpSpPr>
      <p:pic>
        <p:nvPicPr>
          <p:cNvPr id="3" name="Picture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903227" y="812004"/>
            <a:ext cx="3195962" cy="914400"/>
          </a:xfrm>
          <a:prstGeom prst="rect">
            <a:avLst/>
          </a:prstGeom>
        </p:spPr>
      </p:pic>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bg1"/>
                </a:solidFill>
              </a:defRPr>
            </a:lvl1pPr>
          </a:lstStyle>
          <a:p>
            <a:r>
              <a:rPr lang="en-US" smtClean="0"/>
              <a:t>Divider Title – Arial 25pt Regular, Title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ct val="0"/>
              </a:spcBef>
              <a:buNone/>
              <a:defRPr sz="1714">
                <a:solidFill>
                  <a:schemeClr val="accent2"/>
                </a:solidFill>
              </a:defRPr>
            </a:lvl1pPr>
            <a:lvl2pPr marL="163289" indent="0">
              <a:spcBef>
                <a:spcPct val="0"/>
              </a:spcBef>
              <a:buNone/>
              <a:defRPr sz="1571">
                <a:solidFill>
                  <a:schemeClr val="accent1"/>
                </a:solidFill>
              </a:defRPr>
            </a:lvl2pPr>
            <a:lvl3pPr marL="326578" indent="0">
              <a:spcBef>
                <a:spcPct val="0"/>
              </a:spcBef>
              <a:buNone/>
              <a:defRPr sz="1571">
                <a:solidFill>
                  <a:schemeClr val="accent1"/>
                </a:solidFill>
              </a:defRPr>
            </a:lvl3pPr>
            <a:lvl4pPr marL="489867" indent="0">
              <a:spcBef>
                <a:spcPct val="0"/>
              </a:spcBef>
              <a:buNone/>
              <a:defRPr sz="1571">
                <a:solidFill>
                  <a:schemeClr val="accent1"/>
                </a:solidFill>
              </a:defRPr>
            </a:lvl4pPr>
            <a:lvl5pPr marL="653156" indent="0">
              <a:spcBef>
                <a:spcPct val="0"/>
              </a:spcBef>
              <a:buNone/>
              <a:defRPr sz="1571">
                <a:solidFill>
                  <a:schemeClr val="accent1"/>
                </a:solidFill>
              </a:defRPr>
            </a:lvl5pPr>
          </a:lstStyle>
          <a:p>
            <a:pPr lvl="0"/>
            <a:r>
              <a:rPr lang="en-US" smtClean="0"/>
              <a:t>Divider Subtitle – Arial 12pt Regular, Title Case</a:t>
            </a:r>
          </a:p>
        </p:txBody>
      </p:sp>
      <p:sp>
        <p:nvSpPr>
          <p:cNvPr id="7" name="Text Placeholder 6"/>
          <p:cNvSpPr>
            <a:spLocks noGrp="1"/>
          </p:cNvSpPr>
          <p:nvPr>
            <p:ph type="body" sz="quarter" idx="20" hasCustomPrompt="1"/>
          </p:nvPr>
        </p:nvSpPr>
        <p:spPr bwMode="gray">
          <a:xfrm>
            <a:off x="1138202" y="5302371"/>
            <a:ext cx="4354286" cy="769441"/>
          </a:xfrm>
        </p:spPr>
        <p:txBody>
          <a:bodyPr/>
          <a:lstStyle>
            <a:lvl1pPr>
              <a:spcBef>
                <a:spcPts val="429"/>
              </a:spcBef>
              <a:defRPr sz="1429">
                <a:solidFill>
                  <a:schemeClr val="bg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smtClean="0"/>
              <a:t>Divider Bullet Placement (if needed)</a:t>
            </a:r>
          </a:p>
          <a:p>
            <a:pPr lvl="0"/>
            <a:r>
              <a:rPr lang="en-US" smtClean="0"/>
              <a:t>Divider Bullet Placement (if needed)</a:t>
            </a:r>
          </a:p>
          <a:p>
            <a:pPr lvl="0"/>
            <a:r>
              <a:rPr lang="en-US"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solidFill>
            <a:schemeClr val="accent6"/>
          </a:solidFill>
          <a:ln cap="sq">
            <a:noFill/>
            <a:miter lim="800000"/>
          </a:ln>
        </p:spPr>
        <p:txBody>
          <a:bodyPr wrap="none" lIns="45720" tIns="27432" rIns="45720" bIns="27432">
            <a:spAutoFit/>
          </a:bodyPr>
          <a:lstStyle>
            <a:lvl1pPr marL="0" indent="0" algn="r">
              <a:spcBef>
                <a:spcPct val="0"/>
              </a:spcBef>
              <a:buNone/>
              <a:defRPr sz="1286" cap="all" spc="0" baseline="0">
                <a:solidFill>
                  <a:schemeClr val="bg1"/>
                </a:solidFill>
                <a:latin typeface="+mj-lt"/>
              </a:defRPr>
            </a:lvl1pPr>
          </a:lstStyle>
          <a:p>
            <a:pPr lvl="0"/>
            <a:r>
              <a:rPr lang="en-US"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ct val="0"/>
              </a:spcBef>
              <a:buNone/>
              <a:defRPr sz="12857">
                <a:solidFill>
                  <a:schemeClr val="accent3"/>
                </a:solidFill>
                <a:latin typeface="+mj-lt"/>
              </a:defRPr>
            </a:lvl1pPr>
          </a:lstStyle>
          <a:p>
            <a:pPr lvl="0"/>
            <a:r>
              <a:rPr lang="en-US" smtClean="0"/>
              <a:t>#</a:t>
            </a:r>
            <a:endParaRPr lang="en-US"/>
          </a:p>
        </p:txBody>
      </p:sp>
      <p:sp>
        <p:nvSpPr>
          <p:cNvPr id="12"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p:nvPr userDrawn="1"/>
        </p:nvCxnSpPr>
        <p:spPr bwMode="gray">
          <a:xfrm>
            <a:off x="1133667" y="4981151"/>
            <a:ext cx="9056914"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p:nvPr userDrawn="1"/>
        </p:nvSpPr>
        <p:spPr bwMode="gray">
          <a:xfrm>
            <a:off x="12323003" y="4302976"/>
            <a:ext cx="2940535" cy="2521019"/>
          </a:xfrm>
          <a:prstGeom prst="rect">
            <a:avLst/>
          </a:prstGeom>
          <a:solidFill>
            <a:srgbClr val="009900"/>
          </a:solidFill>
        </p:spPr>
        <p:txBody>
          <a:bodyPr vert="horz" wrap="square" lIns="91440" tIns="65314" rIns="91440" bIns="65314"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429" b="1" i="0" u="none" strike="noStrike" kern="1200" cap="none" spc="0" normalizeH="0" baseline="0" noProof="0" smtClean="0">
                <a:ln>
                  <a:noFill/>
                </a:ln>
                <a:solidFill>
                  <a:srgbClr val="FFFFFF"/>
                </a:solidFill>
                <a:effectLst/>
                <a:uLnTx/>
                <a:uFillTx/>
                <a:latin typeface="Arial"/>
                <a:ea typeface="+mn-ea"/>
                <a:cs typeface="+mn-cs"/>
              </a:rPr>
              <a:t>What’s a Break Type?</a:t>
            </a:r>
          </a:p>
          <a:p>
            <a:pPr marL="0" marR="0" lvl="0" indent="0" algn="l" defTabSz="914418" rtl="0" eaLnBrk="1" fontAlgn="auto" latinLnBrk="0" hangingPunct="1">
              <a:lnSpc>
                <a:spcPct val="100000"/>
              </a:lnSpc>
              <a:spcBef>
                <a:spcPts val="429"/>
              </a:spcBef>
              <a:spcAft>
                <a:spcPct val="0"/>
              </a:spcAft>
              <a:buClrTx/>
              <a:buSzTx/>
              <a:buFont typeface="+mj-lt"/>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Break types can be anything that you want to consider the section following the divider as:</a:t>
            </a:r>
          </a:p>
          <a:p>
            <a:pPr marL="167825" marR="0" lvl="0" indent="-167825"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Section</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Chapter</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Essay</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Appendix</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Etc.</a:t>
            </a:r>
          </a:p>
          <a:p>
            <a:pPr marL="0" marR="0" lvl="0" indent="0" algn="l" defTabSz="914418" rtl="0" eaLnBrk="1" fontAlgn="auto" latinLnBrk="0" hangingPunct="1">
              <a:lnSpc>
                <a:spcPct val="100000"/>
              </a:lnSpc>
              <a:spcBef>
                <a:spcPts val="857"/>
              </a:spcBef>
              <a:spcAft>
                <a:spcPct val="0"/>
              </a:spcAft>
              <a:buClrTx/>
              <a:buSzTx/>
              <a:buFont typeface="Arial" panose="020b0604020202020204" pitchFamily="34" charset="0"/>
              <a:buNone/>
              <a:defRPr/>
            </a:pPr>
            <a:r>
              <a:rPr kumimoji="0" lang="en-US" sz="1143" b="0" i="1" u="none" strike="noStrike" kern="1200" cap="none" spc="0" normalizeH="0" baseline="0" noProof="0" smtClean="0">
                <a:ln>
                  <a:noFill/>
                </a:ln>
                <a:solidFill>
                  <a:srgbClr val="FFFFFF"/>
                </a:solidFill>
                <a:effectLst/>
                <a:uLnTx/>
                <a:uFillTx/>
                <a:latin typeface="Arial"/>
                <a:ea typeface="+mn-ea"/>
                <a:cs typeface="+mn-cs"/>
              </a:rPr>
              <a:t>If not needed, you may delete the break type box.</a:t>
            </a:r>
            <a:endParaRPr kumimoji="0" lang="en-US" sz="1143"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88060699"/>
      </p:ext>
    </p:extLst>
  </p:cSld>
  <p:clrMapOvr>
    <a:masterClrMapping/>
  </p:clrMapOvr>
  <p:transition/>
  <p:timing/>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tandard">
    <p:bg>
      <p:bgPr>
        <a:solidFill>
          <a:schemeClr val="bg1"/>
        </a:solidFill>
        <a:effectLst/>
      </p:bgPr>
    </p:bg>
    <p:spTree>
      <p:nvGrpSpPr>
        <p:cNvPr id="1" name=""/>
        <p:cNvGrpSpPr/>
        <p:nvPr/>
      </p:nvGrpSpPr>
      <p:grpSpPr>
        <a:xfrm>
          <a:off x="0" y="0"/>
          <a:ext cx="0" cy="0"/>
        </a:xfrm>
      </p:grpSpPr>
      <p:pic>
        <p:nvPicPr>
          <p:cNvPr id="20" name="Picture 19"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21" name="Straight Connector 20"/>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5"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1"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7"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0"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52495960"/>
      </p:ext>
    </p:extLst>
  </p:cSld>
  <p:clrMapOvr>
    <a:masterClrMapping/>
  </p:clrMapOvr>
  <p:transition/>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173DD-2D59-481C-8672-0F221D6D7BCC}" type="slidenum">
              <a:rPr lang="en-US" smtClean="0"/>
              <a:t>‹#›</a:t>
            </a:fld>
            <a:endParaRPr lang="en-US"/>
          </a:p>
        </p:txBody>
      </p:sp>
      <p:pic>
        <p:nvPicPr>
          <p:cNvPr id="6" name="Picture 5"/>
          <p:cNvPicPr>
            <a:picLocks noChangeAspect="1"/>
          </p:cNvPicPr>
          <p:nvPr userDrawn="1"/>
        </p:nvPicPr>
        <p:blipFill>
          <a:blip r:embed="rId1"/>
          <a:stretch>
            <a:fillRect/>
          </a:stretch>
        </p:blipFill>
        <p:spPr>
          <a:xfrm>
            <a:off x="0" y="5589922"/>
            <a:ext cx="1524132" cy="1268078"/>
          </a:xfrm>
          <a:prstGeom prst="rect">
            <a:avLst/>
          </a:prstGeom>
        </p:spPr>
      </p:pic>
    </p:spTree>
    <p:extLst>
      <p:ext uri="{BB962C8B-B14F-4D97-AF65-F5344CB8AC3E}">
        <p14:creationId xmlns:p14="http://schemas.microsoft.com/office/powerpoint/2010/main" val="1065725348"/>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xfrm>
      </p:grpSpPr>
      <p:sp>
        <p:nvSpPr>
          <p:cNvPr id="8" name="Rectangle 7"/>
          <p:cNvSpPr/>
          <p:nvPr userDrawn="1"/>
        </p:nvSpPr>
        <p:spPr bwMode="gray">
          <a:xfrm>
            <a:off x="0" y="853849"/>
            <a:ext cx="12192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3" name="Straight Connector 12"/>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10"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44616538"/>
      </p:ext>
    </p:extLst>
  </p:cSld>
  <p:clrMapOvr>
    <a:overrideClrMapping bg1="lt1" tx1="dk1" bg2="lt2" tx2="dk2" accent1="accent1" accent2="accent2" accent3="accent3" accent4="accent4" accent5="accent5" accent6="accent6" hlink="hlink" folHlink="folHlink"/>
  </p:clrMapOvr>
  <p:transition/>
  <p:timing/>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xfrm>
      </p:grpSpPr>
      <p:sp>
        <p:nvSpPr>
          <p:cNvPr id="10"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12"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2"/>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3" name="Text Placeholder 4"/>
          <p:cNvSpPr>
            <a:spLocks noGrp="1"/>
          </p:cNvSpPr>
          <p:nvPr>
            <p:ph type="body" sz="quarter" idx="27" hasCustomPrompt="1"/>
          </p:nvPr>
        </p:nvSpPr>
        <p:spPr bwMode="gray">
          <a:xfrm>
            <a:off x="1820907" y="2515470"/>
            <a:ext cx="8550189" cy="1813638"/>
          </a:xfrm>
        </p:spPr>
        <p:txBody>
          <a:bodyPr/>
          <a:lstStyle>
            <a:lvl1pPr marL="0" indent="0">
              <a:lnSpc>
                <a:spcPct val="110000"/>
              </a:lnSpc>
              <a:spcBef>
                <a:spcPts val="1714"/>
              </a:spcBef>
              <a:buNone/>
              <a:defRPr sz="2143" baseline="0">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8360229" y="6610496"/>
            <a:ext cx="3831771" cy="247504"/>
          </a:xfrm>
        </p:spPr>
        <p:txBody>
          <a:bodyPr rIns="45720" bIns="27432" anchor="b" anchorCtr="0"/>
          <a:lstStyle>
            <a:lvl1pPr marL="0" indent="0">
              <a:spcBef>
                <a:spcPct val="0"/>
              </a:spcBef>
              <a:buNone/>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20623536"/>
      </p:ext>
    </p:extLst>
  </p:cSld>
  <p:clrMapOvr>
    <a:masterClrMapping/>
  </p:clrMapOvr>
  <p:transition/>
  <p:timing/>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Notes">
    <p:spTree>
      <p:nvGrpSpPr>
        <p:cNvPr id="1" name=""/>
        <p:cNvGrpSpPr/>
        <p:nvPr/>
      </p:nvGrpSpPr>
      <p:grpSpPr>
        <a:xfrm>
          <a:off x="0" y="0"/>
          <a:ext cx="0" cy="0"/>
        </a:xfrm>
      </p:grpSpPr>
      <p:pic>
        <p:nvPicPr>
          <p:cNvPr id="15" name="Picture 14"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6" name="Straight Connector 15"/>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610810" y="174171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610810" y="226357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610810" y="2785431"/>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610810" y="3307290"/>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610810" y="3829149"/>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610810" y="435100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610810" y="4872866"/>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610810" y="539472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610810" y="591658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610810" y="643844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609600" y="454758"/>
            <a:ext cx="7663543" cy="395621"/>
          </a:xfrm>
          <a:prstGeom prst="rect">
            <a:avLst/>
          </a:prstGeom>
          <a:noFill/>
        </p:spPr>
        <p:txBody>
          <a:bodyPr wrap="square" lIns="0" tIns="0" rIns="0" bIns="0"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2571"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Notes:</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1208135"/>
      </p:ext>
    </p:extLst>
  </p:cSld>
  <p:clrMapOvr>
    <a:masterClrMapping/>
  </p:clrMapOvr>
  <p:transition/>
  <p:timing/>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Copyright)">
    <p:spTree>
      <p:nvGrpSpPr>
        <p:cNvPr id="1" name=""/>
        <p:cNvGrpSpPr/>
        <p:nvPr/>
      </p:nvGrpSpPr>
      <p:grpSpPr>
        <a:xfrm>
          <a:off x="0" y="0"/>
          <a:ext cx="0" cy="0"/>
        </a:xfrm>
      </p:grpSpPr>
      <p:sp>
        <p:nvSpPr>
          <p:cNvPr id="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4160911166"/>
      </p:ext>
    </p:extLst>
  </p:cSld>
  <p:clrMapOvr>
    <a:masterClrMapping/>
  </p:clrMapOvr>
  <p:transition/>
  <p:timing/>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ckup: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sp>
        <p:nvSpPr>
          <p:cNvPr id="6" name="Text Placeholder 5"/>
          <p:cNvSpPr>
            <a:spLocks noGrp="1"/>
          </p:cNvSpPr>
          <p:nvPr>
            <p:ph type="body" sz="quarter" idx="21" hasCustomPrompt="1"/>
          </p:nvPr>
        </p:nvSpPr>
        <p:spPr bwMode="gray">
          <a:xfrm>
            <a:off x="3532002" y="514163"/>
            <a:ext cx="4354286" cy="613954"/>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2" name="Straight Connector 11"/>
          <p:cNvCxnSpPr/>
          <p:nvPr userDrawn="1"/>
        </p:nvCxnSpPr>
        <p:spPr bwMode="gray">
          <a:xfrm flipH="1">
            <a:off x="3294137" y="514164"/>
            <a:ext cx="0" cy="617764"/>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1893301337"/>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go: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2146098171"/>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Bottom Slide">
    <p:spTree>
      <p:nvGrpSpPr>
        <p:cNvPr id="1" name=""/>
        <p:cNvGrpSpPr/>
        <p:nvPr/>
      </p:nvGrpSpPr>
      <p:grpSpPr>
        <a:xfrm>
          <a:off x="0" y="0"/>
          <a:ext cx="0" cy="0"/>
        </a:xfrm>
      </p:grpSpPr>
      <p:sp>
        <p:nvSpPr>
          <p:cNvPr id="2" name="Title 1"/>
          <p:cNvSpPr>
            <a:spLocks noGrp="1"/>
          </p:cNvSpPr>
          <p:nvPr>
            <p:ph type="title" hasCustomPrompt="1"/>
          </p:nvPr>
        </p:nvSpPr>
        <p:spPr bwMode="gray">
          <a:xfrm>
            <a:off x="954625" y="24183"/>
            <a:ext cx="10641581" cy="329770"/>
          </a:xfrm>
        </p:spPr>
        <p:txBody>
          <a:bodyPr anchor="t" anchorCtr="0"/>
          <a:lstStyle>
            <a:lvl1pPr>
              <a:defRPr sz="2143" b="0">
                <a:solidFill>
                  <a:schemeClr val="tx1"/>
                </a:solidFill>
              </a:defRPr>
            </a:lvl1pPr>
          </a:lstStyle>
          <a:p>
            <a:r>
              <a:rPr lang="en-US" sz="2143" smtClean="0"/>
              <a:t>Presentation Subtitle – Arial 15pt Regular, Use Title Case</a:t>
            </a:r>
          </a:p>
        </p:txBody>
      </p:sp>
      <p:cxnSp>
        <p:nvCxnSpPr>
          <p:cNvPr id="10" name="Straight Connector 9"/>
          <p:cNvCxnSpPr/>
          <p:nvPr userDrawn="1"/>
        </p:nvCxnSpPr>
        <p:spPr bwMode="gray">
          <a:xfrm>
            <a:off x="-8171" y="6194353"/>
            <a:ext cx="12200171"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954625" y="1871704"/>
            <a:ext cx="8708571" cy="241824"/>
          </a:xfrm>
        </p:spPr>
        <p:txBody>
          <a:bodyPr/>
          <a:lstStyle>
            <a:lvl1pPr marL="0" indent="0">
              <a:spcBef>
                <a:spcPct val="0"/>
              </a:spcBef>
              <a:buNone/>
              <a:defRPr sz="1571" b="1"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r>
              <a:rPr lang="en-US" smtClean="0"/>
              <a:t>Add Institution Name (If You Need to Customize)</a:t>
            </a:r>
          </a:p>
        </p:txBody>
      </p:sp>
      <p:sp>
        <p:nvSpPr>
          <p:cNvPr id="26" name="Text Placeholder 5"/>
          <p:cNvSpPr>
            <a:spLocks noGrp="1"/>
          </p:cNvSpPr>
          <p:nvPr>
            <p:ph type="body" sz="quarter" idx="22" hasCustomPrompt="1"/>
          </p:nvPr>
        </p:nvSpPr>
        <p:spPr bwMode="gray">
          <a:xfrm>
            <a:off x="954625" y="2205238"/>
            <a:ext cx="8708571" cy="241824"/>
          </a:xfrm>
        </p:spPr>
        <p:txBody>
          <a:bodyPr/>
          <a:lstStyle>
            <a:lvl1pPr marL="0" indent="0">
              <a:spcBef>
                <a:spcPct val="0"/>
              </a:spcBef>
              <a:buNone/>
              <a:defRPr sz="1571" b="0"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Add Date of Presentation (If You Need to Customize)</a:t>
            </a:r>
          </a:p>
        </p:txBody>
      </p:sp>
      <p:pic>
        <p:nvPicPr>
          <p:cNvPr id="27" name="Picture 2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49650" y="6501630"/>
            <a:ext cx="5228834" cy="169563"/>
          </a:xfrm>
          <a:prstGeom prst="rect">
            <a:avLst/>
          </a:prstGeom>
        </p:spPr>
      </p:pic>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6536" y="6392670"/>
            <a:ext cx="5053430" cy="340680"/>
          </a:xfrm>
          <a:prstGeom prst="rect">
            <a:avLst/>
          </a:prstGeom>
        </p:spPr>
      </p:pic>
    </p:spTree>
    <p:extLst>
      <p:ext uri="{BB962C8B-B14F-4D97-AF65-F5344CB8AC3E}">
        <p14:creationId xmlns:p14="http://schemas.microsoft.com/office/powerpoint/2010/main" val="4210658807"/>
      </p:ext>
    </p:extLst>
  </p:cSld>
  <p:clrMapOvr>
    <a:masterClrMapping/>
  </p:clrMapOvr>
  <p:transition/>
  <p:timing/>
  <p:extLst mod="1">
    <p:ext uri="{DCECCB84-F9BA-43D5-87BE-67443E8EF086}">
      <p15:sldGuideLst xmlns:p15="http://schemas.microsoft.com/office/powerpoint/2012/main">
        <p15:guide id="1" pos="31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ide Cover: Top Slide">
    <p:spTree>
      <p:nvGrpSpPr>
        <p:cNvPr id="1" name=""/>
        <p:cNvGrpSpPr/>
        <p:nvPr/>
      </p:nvGrpSpPr>
      <p:grpSpPr>
        <a:xfrm>
          <a:off x="0" y="0"/>
          <a:ext cx="0" cy="0"/>
        </a:xfrm>
      </p:grpSpPr>
      <p:sp>
        <p:nvSpPr>
          <p:cNvPr id="3" name="Title 2"/>
          <p:cNvSpPr>
            <a:spLocks noGrp="1"/>
          </p:cNvSpPr>
          <p:nvPr>
            <p:ph type="title" hasCustomPrompt="1"/>
          </p:nvPr>
        </p:nvSpPr>
        <p:spPr bwMode="gray">
          <a:xfrm>
            <a:off x="622578" y="455057"/>
            <a:ext cx="7501335" cy="439681"/>
          </a:xfrm>
        </p:spPr>
        <p:txBody>
          <a:bodyPr anchor="t" anchorCtr="0"/>
          <a:lstStyle>
            <a:lvl1pPr>
              <a:defRPr sz="2857" b="0">
                <a:solidFill>
                  <a:schemeClr val="tx1"/>
                </a:solidFill>
              </a:defRPr>
            </a:lvl1pPr>
          </a:lstStyle>
          <a:p>
            <a:r>
              <a:rPr lang="en-US"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cxnSp>
        <p:nvCxnSpPr>
          <p:cNvPr id="24" name="Straight Connector 23"/>
          <p:cNvCxnSpPr/>
          <p:nvPr userDrawn="1"/>
        </p:nvCxnSpPr>
        <p:spPr bwMode="gray">
          <a:xfrm flipH="1">
            <a:off x="9294939" y="544286"/>
            <a:ext cx="0" cy="631371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9436083" y="524897"/>
            <a:ext cx="2704238" cy="46976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LEGAL CAVEAT</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recommendation or graded ranking by Advisory Board, or (c) failure of member and its employees and agents to abide by the terms set forth herein.</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2351591625"/>
      </p:ext>
    </p:extLst>
  </p:cSld>
  <p:clrMapOvr>
    <a:masterClrMapping/>
  </p:clrMapOvr>
  <p:transition/>
  <p:timing/>
  <p:extLst mod="1">
    <p:ext uri="{DCECCB84-F9BA-43D5-87BE-67443E8EF086}">
      <p15:sldGuideLst xmlns:p15="http://schemas.microsoft.com/office/powerpoint/2012/main">
        <p15:guide id="2" pos="2880">
          <p15:clr>
            <a:srgbClr val="FBAE40"/>
          </p15:clr>
        </p15:guide>
        <p15:guide id="3" orient="horz" pos="2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nside Cover: Bottom Slide">
    <p:spTree>
      <p:nvGrpSpPr>
        <p:cNvPr id="1" name=""/>
        <p:cNvGrpSpPr/>
        <p:nvPr/>
      </p:nvGrpSpPr>
      <p:grpSpPr>
        <a:xfrm>
          <a:off x="0" y="0"/>
          <a:ext cx="0" cy="0"/>
        </a:xfrm>
      </p:grpSpPr>
      <p:sp>
        <p:nvSpPr>
          <p:cNvPr id="8" name="TextBox 7"/>
          <p:cNvSpPr txBox="1"/>
          <p:nvPr userDrawn="1"/>
        </p:nvSpPr>
        <p:spPr bwMode="gray">
          <a:xfrm>
            <a:off x="9436083" y="34367"/>
            <a:ext cx="2704238" cy="5548378"/>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IMPORTANT: Please read the following.</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has prepared this report for the exclusive use of its members. Each member acknowledges and agrees that this report and the information contained herein (collectively, the “Report”) are confidential and proprietary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to Advisory Board. By accepting delivery of this Report, each member agrees to abide by the terms as stated herein, including the following:</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third party.</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3.	Each member may make this Report available solely to those of its employees and agents who (a) are registered for the workshop or membership program of</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which this Report is a part, (b) require access to this Report in order to learn from the information described herein, and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6.	If a member is unwilling to abide by any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flipH="1">
            <a:off x="9294939" y="-3011"/>
            <a:ext cx="0" cy="654051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49022"/>
      </p:ext>
    </p:extLst>
  </p:cSld>
  <p:clrMapOvr>
    <a:masterClrMapping/>
  </p:clrMapOvr>
  <p:transition/>
  <p:timing/>
  <p:extLst>
    <p:ext uri="{DCECCB84-F9BA-43D5-87BE-67443E8EF086}">
      <p15:sldGuideLst xmlns:p15="http://schemas.microsoft.com/office/powerpoint/2012/main">
        <p15:guide id="1"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aperless Meeting Credit/Caveat">
    <p:spTree>
      <p:nvGrpSpPr>
        <p:cNvPr id="1" name=""/>
        <p:cNvGrpSpPr/>
        <p:nvPr/>
      </p:nvGrpSpPr>
      <p:grpSpPr>
        <a:xfrm>
          <a:off x="0" y="0"/>
          <a:ext cx="0" cy="0"/>
        </a:xfrm>
      </p:grpSpPr>
      <p:cxnSp>
        <p:nvCxnSpPr>
          <p:cNvPr id="8" name="Straight Connector 7"/>
          <p:cNvCxnSpPr/>
          <p:nvPr/>
        </p:nvCxnSpPr>
        <p:spPr bwMode="gray">
          <a:xfrm flipH="1">
            <a:off x="7812149" y="0"/>
            <a:ext cx="0" cy="68580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610810" y="236627"/>
            <a:ext cx="6618514" cy="439681"/>
          </a:xfrm>
        </p:spPr>
        <p:txBody>
          <a:bodyPr anchor="t" anchorCtr="0"/>
          <a:lstStyle>
            <a:lvl1pPr>
              <a:defRPr sz="2857" b="0">
                <a:solidFill>
                  <a:schemeClr val="tx1"/>
                </a:solidFill>
              </a:defRPr>
            </a:lvl1pPr>
          </a:lstStyle>
          <a:p>
            <a:r>
              <a:rPr lang="en-US" smtClean="0"/>
              <a:t>Insert Program Name Here</a:t>
            </a:r>
          </a:p>
        </p:txBody>
      </p:sp>
      <p:sp>
        <p:nvSpPr>
          <p:cNvPr id="3" name="TextBox 2"/>
          <p:cNvSpPr txBox="1"/>
          <p:nvPr userDrawn="1"/>
        </p:nvSpPr>
        <p:spPr bwMode="gray">
          <a:xfrm>
            <a:off x="8042621" y="156867"/>
            <a:ext cx="4020796" cy="545065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LEGAL CAVEAT</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and its employees and agents to abide by the terms set forth herein.</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marL="0" marR="0" lvl="0" indent="0" algn="l" defTabSz="914418" rtl="0" eaLnBrk="1" fontAlgn="auto" latinLnBrk="0" hangingPunct="1">
              <a:lnSpc>
                <a:spcPct val="100000"/>
              </a:lnSpc>
              <a:spcBef>
                <a:spcPts val="1143"/>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IMPORTANT: Please read the following.</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has prepared this report for the exclusive use of its members.</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acknowledges and agrees that this report and the information contained herein (collectively, the “Report”) are confidential and proprietary to Advisory Board. By accepting delivery of this Report, each member agrees to</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abide by the terms as stated herein, including the following:</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1.	Advisory Board owns all right, title, and interest in and to this Report. Except as stated herein, no right, license, permission, or interest of any kind in this Report is intended to be given, transferred to, or acquired by a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is authorized to use this Report only to the extent expressly authorized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6.	If a member is unwilling to abide by any of the foregoing obligations, then</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1138400" y="1487806"/>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24" name="Text Placeholder 4"/>
          <p:cNvSpPr>
            <a:spLocks noGrp="1"/>
          </p:cNvSpPr>
          <p:nvPr>
            <p:ph type="body" sz="quarter" idx="38" hasCustomPrompt="1"/>
          </p:nvPr>
        </p:nvSpPr>
        <p:spPr bwMode="gray">
          <a:xfrm>
            <a:off x="1138400" y="1780725"/>
            <a:ext cx="6096000"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sp>
        <p:nvSpPr>
          <p:cNvPr id="25" name="Text Placeholder 5"/>
          <p:cNvSpPr>
            <a:spLocks noGrp="1"/>
          </p:cNvSpPr>
          <p:nvPr>
            <p:ph type="body" sz="quarter" idx="39" hasCustomPrompt="1"/>
          </p:nvPr>
        </p:nvSpPr>
        <p:spPr bwMode="gray">
          <a:xfrm>
            <a:off x="1138400" y="2063991"/>
            <a:ext cx="6096000"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26" name="Text Placeholder 5"/>
          <p:cNvSpPr>
            <a:spLocks noGrp="1"/>
          </p:cNvSpPr>
          <p:nvPr>
            <p:ph type="body" sz="quarter" idx="40" hasCustomPrompt="1"/>
          </p:nvPr>
        </p:nvSpPr>
        <p:spPr bwMode="gray">
          <a:xfrm>
            <a:off x="1138400" y="2249688"/>
            <a:ext cx="6096000"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27" name="Text Placeholder 5"/>
          <p:cNvSpPr>
            <a:spLocks noGrp="1"/>
          </p:cNvSpPr>
          <p:nvPr>
            <p:ph type="body" sz="quarter" idx="41" hasCustomPrompt="1"/>
          </p:nvPr>
        </p:nvSpPr>
        <p:spPr bwMode="gray">
          <a:xfrm>
            <a:off x="1138400" y="2870818"/>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8" name="Text Placeholder 4"/>
          <p:cNvSpPr>
            <a:spLocks noGrp="1"/>
          </p:cNvSpPr>
          <p:nvPr>
            <p:ph type="body" sz="quarter" idx="42" hasCustomPrompt="1"/>
          </p:nvPr>
        </p:nvSpPr>
        <p:spPr bwMode="gray">
          <a:xfrm>
            <a:off x="1138400" y="3170143"/>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138400" y="381851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30" name="Text Placeholder 4"/>
          <p:cNvSpPr>
            <a:spLocks noGrp="1"/>
          </p:cNvSpPr>
          <p:nvPr>
            <p:ph type="body" sz="quarter" idx="44" hasCustomPrompt="1"/>
          </p:nvPr>
        </p:nvSpPr>
        <p:spPr bwMode="gray">
          <a:xfrm>
            <a:off x="1138400" y="411783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31" name="Text Placeholder 5"/>
          <p:cNvSpPr>
            <a:spLocks noGrp="1"/>
          </p:cNvSpPr>
          <p:nvPr>
            <p:ph type="body" sz="quarter" idx="45" hasCustomPrompt="1"/>
          </p:nvPr>
        </p:nvSpPr>
        <p:spPr bwMode="gray">
          <a:xfrm>
            <a:off x="1138400" y="476623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2" name="Text Placeholder 4"/>
          <p:cNvSpPr>
            <a:spLocks noGrp="1"/>
          </p:cNvSpPr>
          <p:nvPr>
            <p:ph type="body" sz="quarter" idx="46" hasCustomPrompt="1"/>
          </p:nvPr>
        </p:nvSpPr>
        <p:spPr bwMode="gray">
          <a:xfrm>
            <a:off x="1138400" y="506555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2712740909"/>
      </p:ext>
    </p:extLst>
  </p:cSld>
  <p:clrMapOvr>
    <a:masterClrMapping/>
  </p:clrMapOvr>
  <p:transition/>
  <p:timing/>
  <p:extLst>
    <p:ext uri="{DCECCB84-F9BA-43D5-87BE-67443E8EF086}">
      <p15:sldGuideLst xmlns:p15="http://schemas.microsoft.com/office/powerpoint/2012/main">
        <p15:guide id="2" orient="horz" pos="144">
          <p15:clr>
            <a:srgbClr val="FBAE40"/>
          </p15:clr>
        </p15:guide>
        <p15:guide id="3" pos="2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173DD-2D59-481C-8672-0F221D6D7BCC}" type="slidenum">
              <a:rPr lang="en-US" smtClean="0"/>
              <a:t>‹#›</a:t>
            </a:fld>
            <a:endParaRPr lang="en-US"/>
          </a:p>
        </p:txBody>
      </p:sp>
      <p:pic>
        <p:nvPicPr>
          <p:cNvPr id="5" name="Picture 4"/>
          <p:cNvPicPr>
            <a:picLocks noChangeAspect="1"/>
          </p:cNvPicPr>
          <p:nvPr userDrawn="1"/>
        </p:nvPicPr>
        <p:blipFill>
          <a:blip r:embed="rId1"/>
          <a:stretch>
            <a:fillRect/>
          </a:stretch>
        </p:blipFill>
        <p:spPr>
          <a:xfrm>
            <a:off x="0" y="5589922"/>
            <a:ext cx="1524132" cy="1268078"/>
          </a:xfrm>
          <a:prstGeom prst="rect">
            <a:avLst/>
          </a:prstGeom>
        </p:spPr>
      </p:pic>
    </p:spTree>
    <p:extLst>
      <p:ext uri="{BB962C8B-B14F-4D97-AF65-F5344CB8AC3E}">
        <p14:creationId xmlns:p14="http://schemas.microsoft.com/office/powerpoint/2010/main" val="814931379"/>
      </p:ext>
    </p:extLst>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2465473865"/>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DC Address">
    <p:spTree>
      <p:nvGrpSpPr>
        <p:cNvPr id="1" name=""/>
        <p:cNvGrpSpPr/>
        <p:nvPr/>
      </p:nvGrpSpPr>
      <p:grpSpPr>
        <a:xfrm>
          <a:off x="0" y="0"/>
          <a:ext cx="0" cy="0"/>
        </a:xfrm>
      </p:grpSpPr>
      <p:sp>
        <p:nvSpPr>
          <p:cNvPr id="10" name="Rectangle 9">
            <a:hlinkClick r:id="rId1"/>
          </p:cNvPr>
          <p:cNvSpPr/>
          <p:nvPr userDrawn="1"/>
        </p:nvSpPr>
        <p:spPr bwMode="gray">
          <a:xfrm>
            <a:off x="0" y="5675282"/>
            <a:ext cx="9767722"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2445 M Street NW, Washington DC 20037</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202.266.5600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202.266.5700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1557106046"/>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London Address">
    <p:spTree>
      <p:nvGrpSpPr>
        <p:cNvPr id="1" name=""/>
        <p:cNvGrpSpPr/>
        <p:nvPr/>
      </p:nvGrpSpPr>
      <p:grpSpPr>
        <a:xfrm>
          <a:off x="0" y="0"/>
          <a:ext cx="0" cy="0"/>
        </a:xfrm>
      </p:grpSpPr>
      <p:sp>
        <p:nvSpPr>
          <p:cNvPr id="7" name="Rectangle 6">
            <a:hlinkClick r:id="rId1"/>
          </p:cNvPr>
          <p:cNvSpPr/>
          <p:nvPr userDrawn="1"/>
        </p:nvSpPr>
        <p:spPr bwMode="gray">
          <a:xfrm>
            <a:off x="0" y="5675282"/>
            <a:ext cx="12192000"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Third Floor, Melbourne House, 46 Aldwych, London WC2B 4LL, UK</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+44 (0) 203 100 6800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+44 (0) 203 318 3069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446811682"/>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tructions">
    <p:spTree>
      <p:nvGrpSpPr>
        <p:cNvPr id="1" name=""/>
        <p:cNvGrpSpPr/>
        <p:nvPr/>
      </p:nvGrpSpPr>
      <p:grpSpPr>
        <a:xfrm>
          <a:off x="0" y="0"/>
          <a:ext cx="0" cy="0"/>
        </a:xfrm>
      </p:grpSpPr>
      <p:sp>
        <p:nvSpPr>
          <p:cNvPr id="4" name="Rectangle 3"/>
          <p:cNvSpPr/>
          <p:nvPr userDrawn="1"/>
        </p:nvSpPr>
        <p:spPr bwMode="gray">
          <a:xfrm>
            <a:off x="0" y="6204857"/>
            <a:ext cx="12192000" cy="6531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5" name="Rectangle 4"/>
          <p:cNvSpPr/>
          <p:nvPr userDrawn="1"/>
        </p:nvSpPr>
        <p:spPr bwMode="gray">
          <a:xfrm>
            <a:off x="4601422" y="-1"/>
            <a:ext cx="7590577" cy="192087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7" name="TextBox 6"/>
          <p:cNvSpPr txBox="1"/>
          <p:nvPr userDrawn="1"/>
        </p:nvSpPr>
        <p:spPr bwMode="gray">
          <a:xfrm>
            <a:off x="4808470" y="683237"/>
            <a:ext cx="6771585" cy="307777"/>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000" b="0" i="0" u="none" strike="noStrike" kern="1200" cap="none" spc="0" normalizeH="0" baseline="0" noProof="0" smtClean="0">
                <a:ln>
                  <a:noFill/>
                </a:ln>
                <a:solidFill>
                  <a:srgbClr val="FFFFFF"/>
                </a:solidFill>
                <a:effectLst/>
                <a:uLnTx/>
                <a:uFillTx/>
                <a:latin typeface="Arial"/>
                <a:ea typeface="+mn-ea"/>
                <a:cs typeface="+mn-cs"/>
              </a:rPr>
              <a:t>All health care projected presentations:</a:t>
            </a:r>
          </a:p>
        </p:txBody>
      </p:sp>
      <p:sp>
        <p:nvSpPr>
          <p:cNvPr id="8" name="TextBox 7"/>
          <p:cNvSpPr txBox="1"/>
          <p:nvPr userDrawn="1"/>
        </p:nvSpPr>
        <p:spPr bwMode="gray">
          <a:xfrm>
            <a:off x="7598001" y="1186659"/>
            <a:ext cx="2004973"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Roundtables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err="1" smtClean="0">
                <a:ln>
                  <a:noFill/>
                </a:ln>
                <a:solidFill>
                  <a:srgbClr val="FFFFFF"/>
                </a:solidFill>
                <a:effectLst/>
                <a:uLnTx/>
                <a:uFillTx/>
                <a:latin typeface="Arial"/>
                <a:ea typeface="+mn-ea"/>
                <a:cs typeface="+mn-cs"/>
              </a:rPr>
              <a:t>Onsites</a:t>
            </a:r>
            <a:endParaRPr kumimoji="0" lang="en-US" sz="1571"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p:cNvSpPr txBox="1"/>
          <p:nvPr userDrawn="1"/>
        </p:nvSpPr>
        <p:spPr bwMode="gray">
          <a:xfrm>
            <a:off x="7554649" y="5868427"/>
            <a:ext cx="4026543" cy="153888"/>
          </a:xfrm>
          <a:prstGeom prst="rect">
            <a:avLst/>
          </a:prstGeom>
          <a:noFill/>
        </p:spPr>
        <p:txBody>
          <a:bodyPr wrap="square" lIns="0" tIns="0" rIns="0" bIns="0" rtlCol="0">
            <a:spAutoFit/>
          </a:bodyPr>
          <a:lstStyle/>
          <a:p>
            <a:pPr marL="0" marR="0" lvl="0" indent="0" algn="r" defTabSz="914418" rtl="0" eaLnBrk="1" fontAlgn="auto" latinLnBrk="0" hangingPunct="1">
              <a:lnSpc>
                <a:spcPct val="100000"/>
              </a:lnSpc>
              <a:spcBef>
                <a:spcPts val="714"/>
              </a:spcBef>
              <a:spcAft>
                <a:spcPct val="0"/>
              </a:spcAft>
              <a:buClrTx/>
              <a:buSzTx/>
              <a:buFontTx/>
              <a:buNone/>
              <a:defRPr/>
            </a:pPr>
            <a:r>
              <a:rPr kumimoji="0" lang="en-US" sz="1000" b="0" i="0" u="none" strike="noStrike" kern="1200" cap="none" spc="0" normalizeH="0" baseline="0" noProof="0" smtClean="0">
                <a:ln>
                  <a:noFill/>
                </a:ln>
                <a:solidFill>
                  <a:srgbClr val="333E48"/>
                </a:solidFill>
                <a:effectLst/>
                <a:uLnTx/>
                <a:uFillTx/>
                <a:latin typeface="Arial"/>
                <a:ea typeface="+mn-ea"/>
                <a:cs typeface="+mn-cs"/>
              </a:rPr>
              <a:t>Slide Size: 7ꞌꞌ x 5.25</a:t>
            </a:r>
            <a:r>
              <a:rPr kumimoji="0" lang="en-US" sz="1000" b="0" i="0" u="none" strike="noStrike" kern="1200" cap="none" spc="0" normalizeH="0" baseline="0" noProof="0">
                <a:ln>
                  <a:noFill/>
                </a:ln>
                <a:solidFill>
                  <a:srgbClr val="333E48"/>
                </a:solidFill>
                <a:effectLst/>
                <a:uLnTx/>
                <a:uFillTx/>
                <a:latin typeface="Arial"/>
                <a:ea typeface="+mn-ea"/>
                <a:cs typeface="+mn-cs"/>
              </a:rPr>
              <a:t>ꞌ</a:t>
            </a:r>
            <a:r>
              <a:rPr kumimoji="0" lang="en-US" sz="1000" b="0" i="0" u="none" strike="noStrike" kern="1200" cap="none" spc="0" normalizeH="0" baseline="0" noProof="0" smtClean="0">
                <a:ln>
                  <a:noFill/>
                </a:ln>
                <a:solidFill>
                  <a:srgbClr val="333E48"/>
                </a:solidFill>
                <a:effectLst/>
                <a:uLnTx/>
                <a:uFillTx/>
                <a:latin typeface="Arial"/>
                <a:ea typeface="+mn-ea"/>
                <a:cs typeface="+mn-cs"/>
              </a:rPr>
              <a:t>ꞌ </a:t>
            </a:r>
          </a:p>
        </p:txBody>
      </p:sp>
      <p:sp>
        <p:nvSpPr>
          <p:cNvPr id="10" name="TextBox 9"/>
          <p:cNvSpPr txBox="1"/>
          <p:nvPr userDrawn="1"/>
        </p:nvSpPr>
        <p:spPr bwMode="gray">
          <a:xfrm>
            <a:off x="606522" y="2209301"/>
            <a:ext cx="3831771" cy="2417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571" b="1" i="0" u="none" strike="noStrike" kern="1200" cap="none" spc="0" normalizeH="0" baseline="0" noProof="0" smtClean="0">
                <a:ln>
                  <a:noFill/>
                </a:ln>
                <a:solidFill>
                  <a:srgbClr val="333E48"/>
                </a:solidFill>
                <a:effectLst/>
                <a:uLnTx/>
                <a:uFillTx/>
                <a:latin typeface="Arial"/>
                <a:ea typeface="+mn-ea"/>
                <a:cs typeface="+mn-cs"/>
              </a:rPr>
              <a:t>Training</a:t>
            </a:r>
            <a:endParaRPr kumimoji="0" lang="en-US" sz="1714" b="1" i="0" u="none" strike="noStrike" kern="1200" cap="none" spc="0" normalizeH="0" baseline="0" noProof="0" smtClean="0">
              <a:ln>
                <a:noFill/>
              </a:ln>
              <a:solidFill>
                <a:srgbClr val="333E48"/>
              </a:solidFill>
              <a:effectLst/>
              <a:uLnTx/>
              <a:uFillTx/>
              <a:latin typeface="Arial"/>
              <a:ea typeface="+mn-ea"/>
              <a:cs typeface="+mn-cs"/>
            </a:endParaRPr>
          </a:p>
        </p:txBody>
      </p:sp>
      <p:sp>
        <p:nvSpPr>
          <p:cNvPr id="11" name="TextBox 10"/>
          <p:cNvSpPr txBox="1"/>
          <p:nvPr userDrawn="1"/>
        </p:nvSpPr>
        <p:spPr bwMode="gray">
          <a:xfrm>
            <a:off x="9717259" y="1186658"/>
            <a:ext cx="2090057" cy="241733"/>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Conferences</a:t>
            </a:r>
          </a:p>
        </p:txBody>
      </p:sp>
      <p:sp>
        <p:nvSpPr>
          <p:cNvPr id="12" name="TextBox 11"/>
          <p:cNvSpPr txBox="1"/>
          <p:nvPr userDrawn="1"/>
        </p:nvSpPr>
        <p:spPr bwMode="gray">
          <a:xfrm>
            <a:off x="4808472" y="1186659"/>
            <a:ext cx="3296817"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National meetings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Webconferences</a:t>
            </a:r>
          </a:p>
        </p:txBody>
      </p:sp>
      <p:sp>
        <p:nvSpPr>
          <p:cNvPr id="13" name="TextBox 12"/>
          <p:cNvSpPr txBox="1"/>
          <p:nvPr userDrawn="1"/>
        </p:nvSpPr>
        <p:spPr bwMode="gray">
          <a:xfrm>
            <a:off x="606522" y="2576879"/>
            <a:ext cx="3581886" cy="299004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Watch 5 videos in 7 minutes to learn everything you need to get started!</a:t>
            </a:r>
          </a:p>
          <a:p>
            <a:pPr marL="0" marR="0" lvl="0" indent="0" algn="l" defTabSz="914418" rtl="0" eaLnBrk="1" fontAlgn="auto" latinLnBrk="0" hangingPunct="1">
              <a:lnSpc>
                <a:spcPct val="100000"/>
              </a:lnSpc>
              <a:spcBef>
                <a:spcPts val="857"/>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a:ea typeface="+mn-ea"/>
                <a:cs typeface="+mn-cs"/>
              </a:rPr>
              <a:t>portals.advisory.com/</a:t>
            </a:r>
            <a:r>
              <a:rPr kumimoji="0" lang="en-US" sz="1286" b="1" i="0" u="none" strike="noStrike" kern="1200" cap="none" spc="0" normalizeH="0" baseline="0" noProof="0" err="1" smtClean="0">
                <a:ln>
                  <a:noFill/>
                </a:ln>
                <a:solidFill>
                  <a:srgbClr val="333E48"/>
                </a:solidFill>
                <a:effectLst/>
                <a:uLnTx/>
                <a:uFillTx/>
                <a:latin typeface="Arial"/>
                <a:ea typeface="+mn-ea"/>
                <a:cs typeface="+mn-cs"/>
              </a:rPr>
              <a:t>dss</a:t>
            </a:r>
            <a:r>
              <a:rPr kumimoji="0" lang="en-US" sz="1286" b="1" i="0" u="none" strike="noStrike" kern="1200" cap="none" spc="0" normalizeH="0" baseline="0" noProof="0" smtClean="0">
                <a:ln>
                  <a:noFill/>
                </a:ln>
                <a:solidFill>
                  <a:srgbClr val="333E48"/>
                </a:solidFill>
                <a:effectLst/>
                <a:uLnTx/>
                <a:uFillTx/>
                <a:latin typeface="Arial"/>
                <a:ea typeface="+mn-ea"/>
                <a:cs typeface="+mn-cs"/>
              </a:rPr>
              <a:t>/</a:t>
            </a:r>
            <a:br>
              <a:rPr kumimoji="0" lang="en-US" sz="1286" b="1" i="0" u="none" strike="noStrike" kern="1200" cap="none" spc="0" normalizeH="0" baseline="0" noProof="0" smtClean="0">
                <a:ln>
                  <a:noFill/>
                </a:ln>
                <a:solidFill>
                  <a:srgbClr val="333E48"/>
                </a:solidFill>
                <a:effectLst/>
                <a:uLnTx/>
                <a:uFillTx/>
                <a:latin typeface="Arial"/>
                <a:ea typeface="+mn-ea"/>
                <a:cs typeface="+mn-cs"/>
              </a:rPr>
            </a:br>
            <a:r>
              <a:rPr kumimoji="0" lang="en-US" sz="1286" b="1" i="0" u="none" strike="noStrike" kern="1200" cap="none" spc="0" normalizeH="0" baseline="0" noProof="0" smtClean="0">
                <a:ln>
                  <a:noFill/>
                </a:ln>
                <a:solidFill>
                  <a:srgbClr val="333E48"/>
                </a:solidFill>
                <a:effectLst/>
                <a:uLnTx/>
                <a:uFillTx/>
                <a:latin typeface="Arial"/>
                <a:ea typeface="+mn-ea"/>
                <a:cs typeface="+mn-cs"/>
              </a:rPr>
              <a:t>templates/training</a:t>
            </a:r>
            <a:endParaRPr kumimoji="0" lang="en-US" sz="1286" b="1" i="0" u="none" strike="noStrike" kern="1200" cap="none" spc="0" normalizeH="0" baseline="0" noProof="0">
              <a:ln>
                <a:noFill/>
              </a:ln>
              <a:solidFill>
                <a:srgbClr val="333E48"/>
              </a:solidFill>
              <a:effectLst/>
              <a:uLnTx/>
              <a:uFillTx/>
              <a:latin typeface="Arial"/>
              <a:ea typeface="+mn-ea"/>
              <a:cs typeface="+mn-cs"/>
            </a:endParaRPr>
          </a:p>
          <a:p>
            <a:pPr marL="167825" marR="0" lvl="0" indent="-167825" algn="l" defTabSz="914418" rtl="0" eaLnBrk="1" fontAlgn="auto" latinLnBrk="0" hangingPunct="1">
              <a:lnSpc>
                <a:spcPct val="100000"/>
              </a:lnSpc>
              <a:spcBef>
                <a:spcPts val="1143"/>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Brand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Suite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Resources: </a:t>
            </a:r>
            <a:r>
              <a:rPr kumimoji="0" lang="en-US" sz="1286" b="0" i="0" u="none" strike="noStrike" kern="1200" cap="none" spc="0" normalizeH="0" baseline="0" noProof="0">
                <a:ln>
                  <a:noFill/>
                </a:ln>
                <a:solidFill>
                  <a:srgbClr val="333E48"/>
                </a:solidFill>
                <a:effectLst/>
                <a:uLnTx/>
                <a:uFillTx/>
                <a:latin typeface="Arial"/>
                <a:ea typeface="+mn-ea"/>
                <a:cs typeface="+mn-cs"/>
              </a:rPr>
              <a:t>GLGs,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Icons</a:t>
            </a:r>
            <a:r>
              <a:rPr kumimoji="0" lang="en-US" sz="1286" b="0" i="0" u="none" strike="noStrike" kern="1200" cap="none" spc="0" normalizeH="0" baseline="0" noProof="0">
                <a:ln>
                  <a:noFill/>
                </a:ln>
                <a:solidFill>
                  <a:srgbClr val="333E48"/>
                </a:solidFill>
                <a:effectLst/>
                <a:uLnTx/>
                <a:uFillTx/>
                <a:latin typeface="Arial"/>
                <a:ea typeface="+mn-ea"/>
                <a:cs typeface="+mn-cs"/>
              </a:rPr>
              <a:t>, Logos, </a:t>
            </a:r>
            <a:r>
              <a:rPr kumimoji="0" lang="en-US" sz="1286" b="0" i="0" u="none" strike="noStrike" kern="1200" cap="none" spc="0" normalizeH="0" baseline="0" noProof="0" smtClean="0">
                <a:ln>
                  <a:noFill/>
                </a:ln>
                <a:solidFill>
                  <a:srgbClr val="333E48"/>
                </a:solidFill>
                <a:effectLst/>
                <a:uLnTx/>
                <a:uFillTx/>
                <a:latin typeface="Arial"/>
                <a:ea typeface="+mn-ea"/>
                <a:cs typeface="+mn-cs"/>
              </a:rPr>
              <a:t>Photos, </a:t>
            </a:r>
            <a:r>
              <a:rPr kumimoji="0" lang="en-US" sz="1286" b="0" i="0" u="none" strike="noStrike" kern="1200" cap="none" spc="0" normalizeH="0" baseline="0" noProof="0">
                <a:ln>
                  <a:noFill/>
                </a:ln>
                <a:solidFill>
                  <a:srgbClr val="333E48"/>
                </a:solidFill>
                <a:effectLst/>
                <a:uLnTx/>
                <a:uFillTx/>
                <a:latin typeface="Arial"/>
                <a:ea typeface="+mn-ea"/>
                <a:cs typeface="+mn-cs"/>
              </a:rPr>
              <a:t>Charts</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Setting </a:t>
            </a:r>
            <a:r>
              <a:rPr kumimoji="0" lang="en-US" sz="1286" b="0" i="0" u="none" strike="noStrike" kern="1200" cap="none" spc="0" normalizeH="0" baseline="0" noProof="0">
                <a:ln>
                  <a:noFill/>
                </a:ln>
                <a:solidFill>
                  <a:srgbClr val="333E48"/>
                </a:solidFill>
                <a:effectLst/>
                <a:uLnTx/>
                <a:uFillTx/>
                <a:latin typeface="Arial"/>
                <a:ea typeface="+mn-ea"/>
                <a:cs typeface="+mn-cs"/>
              </a:rPr>
              <a:t>U</a:t>
            </a:r>
            <a:r>
              <a:rPr kumimoji="0" lang="en-US" sz="1286" b="0" i="0" u="none" strike="noStrike" kern="1200" cap="none" spc="0" normalizeH="0" baseline="0" noProof="0" smtClean="0">
                <a:ln>
                  <a:noFill/>
                </a:ln>
                <a:solidFill>
                  <a:srgbClr val="333E48"/>
                </a:solidFill>
                <a:effectLst/>
                <a:uLnTx/>
                <a:uFillTx/>
                <a:latin typeface="Arial"/>
                <a:ea typeface="+mn-ea"/>
                <a:cs typeface="+mn-cs"/>
              </a:rPr>
              <a:t>p Your System: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Work Faster and Correctly</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Design Concepts: </a:t>
            </a:r>
            <a:r>
              <a:rPr kumimoji="0" lang="en-US" sz="1286" b="0" i="0" u="none" strike="noStrike" kern="1200" cap="none" spc="0" normalizeH="0" baseline="0" noProof="0">
                <a:ln>
                  <a:noFill/>
                </a:ln>
                <a:solidFill>
                  <a:srgbClr val="333E48"/>
                </a:solidFill>
                <a:effectLst/>
                <a:uLnTx/>
                <a:uFillTx/>
                <a:latin typeface="Arial"/>
                <a:ea typeface="+mn-ea"/>
                <a:cs typeface="+mn-cs"/>
              </a:rPr>
              <a:t>Top </a:t>
            </a:r>
            <a:r>
              <a:rPr kumimoji="0" lang="en-US" sz="1286" b="0" i="0" u="none" strike="noStrike" kern="1200" cap="none" spc="0" normalizeH="0" baseline="0" noProof="0" smtClean="0">
                <a:ln>
                  <a:noFill/>
                </a:ln>
                <a:solidFill>
                  <a:srgbClr val="333E48"/>
                </a:solidFill>
                <a:effectLst/>
                <a:uLnTx/>
                <a:uFillTx/>
                <a:latin typeface="Arial"/>
                <a:ea typeface="+mn-ea"/>
                <a:cs typeface="+mn-cs"/>
              </a:rPr>
              <a:t>14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Best </a:t>
            </a:r>
            <a:r>
              <a:rPr kumimoji="0" lang="en-US" sz="1286" b="0" i="0" u="none" strike="noStrike" kern="1200" cap="none" spc="0" normalizeH="0" baseline="0" noProof="0">
                <a:ln>
                  <a:noFill/>
                </a:ln>
                <a:solidFill>
                  <a:srgbClr val="333E48"/>
                </a:solidFill>
                <a:effectLst/>
                <a:uLnTx/>
                <a:uFillTx/>
                <a:latin typeface="Arial"/>
                <a:ea typeface="+mn-ea"/>
                <a:cs typeface="+mn-cs"/>
              </a:rPr>
              <a:t>Practices and </a:t>
            </a:r>
            <a:r>
              <a:rPr kumimoji="0" lang="en-US" sz="1286" b="0" i="0" u="none" strike="noStrike" kern="1200" cap="none" spc="0" normalizeH="0" baseline="0" noProof="0" smtClean="0">
                <a:ln>
                  <a:noFill/>
                </a:ln>
                <a:solidFill>
                  <a:srgbClr val="333E48"/>
                </a:solidFill>
                <a:effectLst/>
                <a:uLnTx/>
                <a:uFillTx/>
                <a:latin typeface="Arial"/>
                <a:ea typeface="+mn-ea"/>
                <a:cs typeface="+mn-cs"/>
              </a:rPr>
              <a:t>Rules</a:t>
            </a:r>
            <a:endParaRPr kumimoji="0" lang="en-US" sz="1286" b="0" i="0" u="none" strike="noStrike" kern="1200" cap="none" spc="0" normalizeH="0" baseline="0" noProof="0">
              <a:ln>
                <a:noFill/>
              </a:ln>
              <a:solidFill>
                <a:srgbClr val="333E48"/>
              </a:solidFill>
              <a:effectLst/>
              <a:uLnTx/>
              <a:uFillTx/>
              <a:latin typeface="Arial"/>
              <a:ea typeface="+mn-ea"/>
              <a:cs typeface="+mn-cs"/>
            </a:endParaRPr>
          </a:p>
        </p:txBody>
      </p:sp>
      <p:sp>
        <p:nvSpPr>
          <p:cNvPr id="14" name="Rectangle 13"/>
          <p:cNvSpPr/>
          <p:nvPr userDrawn="1"/>
        </p:nvSpPr>
        <p:spPr bwMode="gray">
          <a:xfrm>
            <a:off x="8284364" y="-2"/>
            <a:ext cx="3309257" cy="391886"/>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ctr"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Delete Slide </a:t>
            </a:r>
            <a:r>
              <a:rPr kumimoji="0" lang="en-US" sz="1286" b="0" i="0" u="none" strike="noStrike" kern="1200" cap="none" spc="0" normalizeH="0" baseline="0" noProof="0">
                <a:ln>
                  <a:noFill/>
                </a:ln>
                <a:solidFill>
                  <a:srgbClr val="FFFFFF"/>
                </a:solidFill>
                <a:effectLst/>
                <a:uLnTx/>
                <a:uFillTx/>
                <a:latin typeface="Arial"/>
                <a:ea typeface="+mn-ea"/>
                <a:cs typeface="+mn-cs"/>
              </a:rPr>
              <a:t>A</a:t>
            </a:r>
            <a:r>
              <a:rPr kumimoji="0" lang="en-US" sz="1286" b="0" i="0" u="none" strike="noStrike" kern="1200" cap="none" spc="0" normalizeH="0" baseline="0" noProof="0" smtClean="0">
                <a:ln>
                  <a:noFill/>
                </a:ln>
                <a:solidFill>
                  <a:srgbClr val="FFFFFF"/>
                </a:solidFill>
                <a:effectLst/>
                <a:uLnTx/>
                <a:uFillTx/>
                <a:latin typeface="Arial"/>
                <a:ea typeface="+mn-ea"/>
                <a:cs typeface="+mn-cs"/>
              </a:rPr>
              <a:t>fter </a:t>
            </a:r>
            <a:r>
              <a:rPr kumimoji="0" lang="en-US" sz="1286" b="0" i="0" u="none" strike="noStrike" kern="1200" cap="none" spc="0" normalizeH="0" baseline="0" noProof="0">
                <a:ln>
                  <a:noFill/>
                </a:ln>
                <a:solidFill>
                  <a:srgbClr val="FFFFFF"/>
                </a:solidFill>
                <a:effectLst/>
                <a:uLnTx/>
                <a:uFillTx/>
                <a:latin typeface="Arial"/>
                <a:ea typeface="+mn-ea"/>
                <a:cs typeface="+mn-cs"/>
              </a:rPr>
              <a:t>R</a:t>
            </a:r>
            <a:r>
              <a:rPr kumimoji="0" lang="en-US" sz="1286" b="0" i="0" u="none" strike="noStrike" kern="1200" cap="none" spc="0" normalizeH="0" baseline="0" noProof="0" smtClean="0">
                <a:ln>
                  <a:noFill/>
                </a:ln>
                <a:solidFill>
                  <a:srgbClr val="FFFFFF"/>
                </a:solidFill>
                <a:effectLst/>
                <a:uLnTx/>
                <a:uFillTx/>
                <a:latin typeface="Arial"/>
                <a:ea typeface="+mn-ea"/>
                <a:cs typeface="+mn-cs"/>
              </a:rPr>
              <a:t>eading</a:t>
            </a:r>
          </a:p>
        </p:txBody>
      </p:sp>
      <p:sp>
        <p:nvSpPr>
          <p:cNvPr id="15" name="Text Placeholder 7"/>
          <p:cNvSpPr txBox="1"/>
          <p:nvPr userDrawn="1"/>
        </p:nvSpPr>
        <p:spPr bwMode="gray">
          <a:xfrm>
            <a:off x="577425" y="6394793"/>
            <a:ext cx="11454636" cy="263790"/>
          </a:xfrm>
          <a:prstGeom prst="rect">
            <a:avLst/>
          </a:prstGeom>
        </p:spPr>
        <p:txBody>
          <a:bodyPr vert="horz" wrap="square" lIns="0" tIns="0" rIns="0" bIns="0" rtlCol="0">
            <a:spAutoFit/>
          </a:bodyPr>
          <a:lstStyle>
            <a:lvl1pPr marL="1143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Tx/>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Tx/>
              <a:buFont typeface="Arial" panose="020b0604020202020204" pitchFamily="34" charset="0"/>
              <a:buChar char="•"/>
              <a:defRPr sz="900" kern="1200">
                <a:solidFill>
                  <a:schemeClr val="tx1"/>
                </a:solidFill>
                <a:latin typeface="+mn-lt"/>
                <a:ea typeface="+mn-ea"/>
                <a:cs typeface="+mn-cs"/>
              </a:defRPr>
            </a:lvl9pPr>
          </a:lstStyle>
          <a:p>
            <a:pPr marL="163289" marR="0" lvl="0" indent="-163289" algn="l" defTabSz="914418" rtl="0" eaLnBrk="1" fontAlgn="auto" latinLnBrk="0" hangingPunct="1">
              <a:lnSpc>
                <a:spcPct val="100000"/>
              </a:lnSpc>
              <a:spcBef>
                <a:spcPts val="3429"/>
              </a:spcBef>
              <a:spcAft>
                <a:spcPct val="0"/>
              </a:spcAft>
              <a:buClrTx/>
              <a:buSzTx/>
              <a:buFont typeface="Arial" panose="020b0604020202020204" pitchFamily="34" charset="0"/>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Need help? </a:t>
            </a:r>
            <a:r>
              <a:rPr kumimoji="0" lang="en-US" sz="1714" b="0" i="0" u="none" strike="noStrike" kern="1200" cap="none" spc="0" normalizeH="0" baseline="0" noProof="0" smtClean="0">
                <a:ln>
                  <a:noFill/>
                </a:ln>
                <a:solidFill>
                  <a:srgbClr val="FFFFFF"/>
                </a:solidFill>
                <a:effectLst/>
                <a:uLnTx/>
                <a:uFillTx/>
                <a:latin typeface="Arial"/>
                <a:ea typeface="+mn-ea"/>
                <a:cs typeface="+mn-cs"/>
              </a:rPr>
              <a:t>Visit </a:t>
            </a:r>
            <a:r>
              <a:rPr kumimoji="0" lang="en-US" sz="1714" b="1" i="0" u="none" strike="noStrike" kern="1200" cap="none" spc="0" normalizeH="0" baseline="0" noProof="0" smtClean="0">
                <a:ln>
                  <a:noFill/>
                </a:ln>
                <a:solidFill>
                  <a:srgbClr val="FFFFFF"/>
                </a:solidFill>
                <a:effectLst/>
                <a:uLnTx/>
                <a:uFillTx/>
                <a:latin typeface="Arial"/>
                <a:ea typeface="+mn-ea"/>
                <a:cs typeface="+mn-cs"/>
              </a:rPr>
              <a:t>portals.advisory.com/</a:t>
            </a:r>
            <a:r>
              <a:rPr kumimoji="0" lang="en-US" sz="1714" b="1" i="0" u="none" strike="noStrike" kern="1200" cap="none" spc="0" normalizeH="0" baseline="0" noProof="0" err="1" smtClean="0">
                <a:ln>
                  <a:noFill/>
                </a:ln>
                <a:solidFill>
                  <a:srgbClr val="FFFFFF"/>
                </a:solidFill>
                <a:effectLst/>
                <a:uLnTx/>
                <a:uFillTx/>
                <a:latin typeface="Arial"/>
                <a:ea typeface="+mn-ea"/>
                <a:cs typeface="+mn-cs"/>
              </a:rPr>
              <a:t>dss</a:t>
            </a:r>
            <a:r>
              <a:rPr kumimoji="0" lang="en-US" sz="1714" b="0" i="0" u="none" strike="noStrike" kern="1200" cap="none" spc="0" normalizeH="0" baseline="0" noProof="0" smtClean="0">
                <a:ln>
                  <a:noFill/>
                </a:ln>
                <a:solidFill>
                  <a:srgbClr val="FFFFFF"/>
                </a:solidFill>
                <a:effectLst/>
                <a:uLnTx/>
                <a:uFillTx/>
                <a:latin typeface="Arial"/>
                <a:ea typeface="+mn-ea"/>
                <a:cs typeface="+mn-cs"/>
              </a:rPr>
              <a:t> or email </a:t>
            </a:r>
            <a:r>
              <a:rPr kumimoji="0" lang="en-US" sz="1714" b="1" i="0" u="none" strike="noStrike" kern="1200" cap="none" spc="0" normalizeH="0" baseline="0" noProof="0" smtClean="0">
                <a:ln>
                  <a:noFill/>
                </a:ln>
                <a:solidFill>
                  <a:srgbClr val="FFFFFF"/>
                </a:solidFill>
                <a:effectLst/>
                <a:uLnTx/>
                <a:uFillTx/>
                <a:latin typeface="Arial"/>
                <a:ea typeface="+mn-ea"/>
                <a:cs typeface="+mn-cs"/>
              </a:rPr>
              <a:t>dss_requests@advisory.com</a:t>
            </a:r>
            <a:endParaRPr kumimoji="0" lang="en-US" sz="1714" b="1"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93716" y="2274214"/>
            <a:ext cx="6259032" cy="3520706"/>
          </a:xfrm>
          <a:prstGeom prst="rect">
            <a:avLst/>
          </a:prstGeom>
          <a:ln w="12700">
            <a:solidFill>
              <a:schemeClr val="accent3"/>
            </a:solidFill>
          </a:ln>
        </p:spPr>
      </p:pic>
      <p:sp>
        <p:nvSpPr>
          <p:cNvPr id="2" name="Rectangle 1"/>
          <p:cNvSpPr/>
          <p:nvPr userDrawn="1"/>
        </p:nvSpPr>
        <p:spPr bwMode="gray">
          <a:xfrm>
            <a:off x="0" y="-2"/>
            <a:ext cx="4510937" cy="19208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 name="TextBox 5"/>
          <p:cNvSpPr txBox="1"/>
          <p:nvPr userDrawn="1"/>
        </p:nvSpPr>
        <p:spPr bwMode="gray">
          <a:xfrm>
            <a:off x="595397" y="94439"/>
            <a:ext cx="3915541" cy="1692771"/>
          </a:xfrm>
          <a:prstGeom prst="rect">
            <a:avLst/>
          </a:prstGeom>
          <a:noFill/>
        </p:spPr>
        <p:txBody>
          <a:bodyPr wrap="square" lIns="0" tIns="0" rIns="0" bIns="0" rtlCol="0">
            <a:spAutoFit/>
          </a:bodyPr>
          <a:lstStyle/>
          <a:p>
            <a:pPr marL="0" marR="0" lvl="0" indent="0" algn="l" defTabSz="914418" rtl="0" eaLnBrk="1" fontAlgn="auto" latinLnBrk="0" hangingPunct="1">
              <a:lnSpc>
                <a:spcPts val="3286"/>
              </a:lnSpc>
              <a:spcBef>
                <a:spcPts val="714"/>
              </a:spcBef>
              <a:spcAft>
                <a:spcPct val="0"/>
              </a:spcAft>
              <a:buClrTx/>
              <a:buSzTx/>
              <a:buFontTx/>
              <a:buNone/>
              <a:defRPr/>
            </a:pPr>
            <a:r>
              <a:rPr kumimoji="0" lang="en-US" sz="2143" b="0" i="0" u="none" strike="noStrike" kern="1200" cap="none" spc="0" normalizeH="0" baseline="0" noProof="0" smtClean="0">
                <a:ln>
                  <a:noFill/>
                </a:ln>
                <a:solidFill>
                  <a:srgbClr val="FFFFFF"/>
                </a:solidFill>
                <a:effectLst/>
                <a:uLnTx/>
                <a:uFillTx/>
                <a:latin typeface="Arial"/>
                <a:ea typeface="+mn-ea"/>
                <a:cs typeface="+mn-cs"/>
              </a:rPr>
              <a:t>Use the</a:t>
            </a:r>
            <a:br>
              <a:rPr kumimoji="0" lang="en-US" sz="3143" b="0"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2017 AB PPT</a:t>
            </a:r>
            <a:br>
              <a:rPr kumimoji="0" lang="en-US" sz="3143" b="1"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On-screen Template </a:t>
            </a:r>
            <a:r>
              <a:rPr kumimoji="0" lang="en-US" sz="2143" b="0" i="0" u="none" strike="noStrike" kern="1200" cap="none" spc="0" normalizeH="0" baseline="0" noProof="0" smtClean="0">
                <a:ln>
                  <a:noFill/>
                </a:ln>
                <a:solidFill>
                  <a:srgbClr val="FFFFFF"/>
                </a:solidFill>
                <a:effectLst/>
                <a:uLnTx/>
                <a:uFillTx/>
                <a:latin typeface="Arial"/>
                <a:ea typeface="+mn-ea"/>
                <a:cs typeface="+mn-cs"/>
              </a:rPr>
              <a:t>for…</a:t>
            </a:r>
          </a:p>
        </p:txBody>
      </p:sp>
    </p:spTree>
    <p:extLst>
      <p:ext uri="{BB962C8B-B14F-4D97-AF65-F5344CB8AC3E}">
        <p14:creationId xmlns:p14="http://schemas.microsoft.com/office/powerpoint/2010/main" val="2248725083"/>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Lock-up">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18" name="Text Placeholder 5"/>
          <p:cNvSpPr>
            <a:spLocks noGrp="1"/>
          </p:cNvSpPr>
          <p:nvPr>
            <p:ph type="body" sz="quarter" idx="21" hasCustomPrompt="1"/>
          </p:nvPr>
        </p:nvSpPr>
        <p:spPr bwMode="gray">
          <a:xfrm>
            <a:off x="3843122" y="389510"/>
            <a:ext cx="4354286" cy="574766"/>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6" name="Straight Connector 15"/>
          <p:cNvCxnSpPr/>
          <p:nvPr userDrawn="1"/>
        </p:nvCxnSpPr>
        <p:spPr bwMode="gray">
          <a:xfrm flipH="1">
            <a:off x="3619646" y="389510"/>
            <a:ext cx="0" cy="569869"/>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405749890"/>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2807238131"/>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B In-Brief (030117)">
    <p:spTree>
      <p:nvGrpSpPr>
        <p:cNvPr id="1" name=""/>
        <p:cNvGrpSpPr/>
        <p:nvPr/>
      </p:nvGrpSpPr>
      <p:grpSpPr>
        <a:xfrm>
          <a:off x="0" y="0"/>
          <a:ext cx="0" cy="0"/>
        </a:xfrm>
      </p:grpSpPr>
      <p:sp>
        <p:nvSpPr>
          <p:cNvPr id="4" name="Slide Number Placeholder 2"/>
          <p:cNvSpPr txBox="1"/>
          <p:nvPr userDrawn="1"/>
        </p:nvSpPr>
        <p:spPr bwMode="gray">
          <a:xfrm>
            <a:off x="10845569" y="1"/>
            <a:ext cx="1346432" cy="365124"/>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
        <p:nvSpPr>
          <p:cNvPr id="35" name="Text Placeholder 1"/>
          <p:cNvSpPr txBox="1"/>
          <p:nvPr userDrawn="1"/>
        </p:nvSpPr>
        <p:spPr bwMode="gray">
          <a:xfrm>
            <a:off x="12371215" y="1"/>
            <a:ext cx="3186531" cy="1791730"/>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p:cNvSpPr txBox="1"/>
          <p:nvPr userDrawn="1"/>
        </p:nvSpPr>
        <p:spPr bwMode="gray">
          <a:xfrm>
            <a:off x="12530427" y="80021"/>
            <a:ext cx="2533051" cy="7913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DO NOT EDIT THIS SLIDE FOR ANY PURPOSE</a:t>
            </a:r>
          </a:p>
        </p:txBody>
      </p:sp>
      <p:sp>
        <p:nvSpPr>
          <p:cNvPr id="38" name="TextBox 37"/>
          <p:cNvSpPr txBox="1"/>
          <p:nvPr userDrawn="1"/>
        </p:nvSpPr>
        <p:spPr bwMode="gray">
          <a:xfrm>
            <a:off x="12530429" y="1040494"/>
            <a:ext cx="2820110" cy="61741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If an edit is necessary,</a:t>
            </a:r>
            <a:br>
              <a:rPr kumimoji="0" lang="en-US" sz="1143" b="0" i="0" u="none" strike="noStrike" kern="1200" cap="none" spc="0" normalizeH="0" baseline="0" noProof="0" smtClean="0">
                <a:ln>
                  <a:noFill/>
                </a:ln>
                <a:solidFill>
                  <a:srgbClr val="FFFFFF"/>
                </a:solidFill>
                <a:effectLst/>
                <a:uLnTx/>
                <a:uFillTx/>
                <a:latin typeface="Arial"/>
                <a:ea typeface="+mn-ea"/>
                <a:cs typeface="+mn-cs"/>
              </a:rPr>
            </a:br>
            <a:r>
              <a:rPr kumimoji="0" lang="en-US" sz="1143" b="0" i="0" u="none" strike="noStrike" kern="1200" cap="none" spc="0" normalizeH="0" baseline="0" noProof="0" smtClean="0">
                <a:ln>
                  <a:noFill/>
                </a:ln>
                <a:solidFill>
                  <a:srgbClr val="FFFFFF"/>
                </a:solidFill>
                <a:effectLst/>
                <a:uLnTx/>
                <a:uFillTx/>
                <a:latin typeface="Arial"/>
                <a:ea typeface="+mn-ea"/>
                <a:cs typeface="+mn-cs"/>
              </a:rPr>
              <a:t>please contact:</a:t>
            </a: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1" i="0" u="none" strike="noStrike" kern="1200" cap="none" spc="0" normalizeH="0" baseline="0" noProof="0" smtClean="0">
                <a:ln>
                  <a:noFill/>
                </a:ln>
                <a:solidFill>
                  <a:srgbClr val="FFFFFF"/>
                </a:solidFill>
                <a:effectLst/>
                <a:uLnTx/>
                <a:uFillTx/>
                <a:latin typeface="Arial"/>
                <a:ea typeface="+mn-ea"/>
                <a:cs typeface="+mn-cs"/>
              </a:rPr>
              <a:t>DSS_Template@advisory.com</a:t>
            </a:r>
            <a:endParaRPr kumimoji="0" lang="en-US" sz="1143" b="1" i="1" u="none" strike="noStrike" kern="1200" cap="none" spc="0" normalizeH="0" baseline="0" noProof="0">
              <a:ln>
                <a:noFill/>
              </a:ln>
              <a:solidFill>
                <a:srgbClr val="FFFFFF"/>
              </a:solidFill>
              <a:effectLst/>
              <a:uLnTx/>
              <a:uFillTx/>
              <a:latin typeface="Arial"/>
              <a:ea typeface="+mn-ea"/>
              <a:cs typeface="+mn-cs"/>
            </a:endParaRPr>
          </a:p>
        </p:txBody>
      </p:sp>
      <p:sp>
        <p:nvSpPr>
          <p:cNvPr id="34" name="Text Placeholder 1"/>
          <p:cNvSpPr txBox="1"/>
          <p:nvPr userDrawn="1"/>
        </p:nvSpPr>
        <p:spPr bwMode="gray">
          <a:xfrm>
            <a:off x="12371215" y="1936360"/>
            <a:ext cx="2515737" cy="382461"/>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p:cNvSpPr txBox="1"/>
          <p:nvPr userDrawn="1"/>
        </p:nvSpPr>
        <p:spPr bwMode="gray">
          <a:xfrm>
            <a:off x="12530427" y="2016379"/>
            <a:ext cx="2533051" cy="21993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1" i="0" u="none" strike="noStrike" kern="1200" cap="none" spc="0" normalizeH="0" baseline="0" noProof="0" smtClean="0">
                <a:ln>
                  <a:noFill/>
                </a:ln>
                <a:solidFill>
                  <a:srgbClr val="FFFFFF"/>
                </a:solidFill>
                <a:effectLst/>
                <a:uLnTx/>
                <a:uFillTx/>
                <a:latin typeface="Arial"/>
                <a:ea typeface="+mn-ea"/>
                <a:cs typeface="+mn-cs"/>
              </a:rPr>
              <a:t>Updated</a:t>
            </a:r>
            <a:r>
              <a:rPr kumimoji="0" lang="en-US" sz="1429" b="1" i="0" u="none" strike="noStrike" kern="1200" cap="none" spc="0" normalizeH="0" baseline="0" noProof="0" smtClean="0">
                <a:ln>
                  <a:noFill/>
                </a:ln>
                <a:solidFill>
                  <a:srgbClr val="FFFFFF"/>
                </a:solidFill>
                <a:effectLst/>
                <a:uLnTx/>
                <a:uFillTx/>
                <a:latin typeface="Arial"/>
                <a:ea typeface="+mn-ea"/>
                <a:cs typeface="+mn-cs"/>
              </a:rPr>
              <a:t>: </a:t>
            </a:r>
            <a:r>
              <a:rPr kumimoji="0" lang="en-US" sz="1286" b="0" i="0" u="none" strike="noStrike" kern="1200" cap="none" spc="0" normalizeH="0" baseline="0" noProof="0" smtClean="0">
                <a:ln>
                  <a:noFill/>
                </a:ln>
                <a:solidFill>
                  <a:srgbClr val="FFFFFF"/>
                </a:solidFill>
                <a:effectLst/>
                <a:uLnTx/>
                <a:uFillTx/>
                <a:latin typeface="Arial"/>
                <a:ea typeface="+mn-ea"/>
                <a:cs typeface="+mn-cs"/>
              </a:rPr>
              <a:t>03/01/2017</a:t>
            </a:r>
          </a:p>
        </p:txBody>
      </p:sp>
      <p:sp>
        <p:nvSpPr>
          <p:cNvPr id="41" name="TextBox 40"/>
          <p:cNvSpPr txBox="1"/>
          <p:nvPr userDrawn="1"/>
        </p:nvSpPr>
        <p:spPr bwMode="gray">
          <a:xfrm>
            <a:off x="4195368" y="1479394"/>
            <a:ext cx="7459531" cy="3716274"/>
          </a:xfrm>
          <a:prstGeom prst="rect">
            <a:avLst/>
          </a:prstGeom>
          <a:noFill/>
        </p:spPr>
        <p:txBody>
          <a:bodyPr wrap="square" lIns="0" tIns="0" rIns="0" bIns="0" rtlCol="0">
            <a:spAutoFit/>
          </a:bodyPr>
          <a:lstStyle/>
          <a:p>
            <a:pPr marL="2246856"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WHERE WE RUN THE DEEPEST</a:t>
            </a:r>
          </a:p>
          <a:p>
            <a:pPr marL="2090099"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three critical areas, we run even deeper,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providing</a:t>
            </a:r>
          </a:p>
          <a:p>
            <a:pPr marL="1959468"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 with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the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technology</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and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consulting</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solutions</a:t>
            </a:r>
            <a:endPar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854963"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needed to hardwire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best practices.</a:t>
            </a:r>
          </a:p>
          <a:p>
            <a:pPr marL="15153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Drive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System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GROWTH</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332438"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Attract and retain the patients you aspire to serve by offering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the</a:t>
            </a:r>
          </a:p>
          <a:p>
            <a:pPr marL="1226936"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 network</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access, and experience they need.</a:t>
            </a:r>
          </a:p>
          <a:p>
            <a:pPr marL="8958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Reduce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VARIATION</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718472"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Improve quality and outcomes and lower costs by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eliminating unwarranted</a:t>
            </a:r>
          </a:p>
          <a:p>
            <a:pPr marL="600903"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deviation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from the best standard of care.</a:t>
            </a:r>
          </a:p>
          <a:p>
            <a:pPr marL="242666" marR="0" lvl="0" indent="0" algn="l" defTabSz="914418" rtl="0" eaLnBrk="1" fontAlgn="auto" latinLnBrk="0" hangingPunct="1">
              <a:lnSpc>
                <a:spcPct val="100000"/>
              </a:lnSpc>
              <a:spcBef>
                <a:spcPts val="2857"/>
              </a:spcBef>
              <a:spcAft>
                <a:spcPct val="0"/>
              </a:spcAft>
              <a:buClrTx/>
              <a:buSzTx/>
              <a:buFontTx/>
              <a:buNone/>
              <a:tabLst>
                <a:tab pos="242666"/>
              </a:tabLst>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Optimize the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REVENUE CYCLE</a:t>
            </a:r>
          </a:p>
          <a:p>
            <a:pPr marL="104505"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Sustain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the financial stability necessary to serve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community by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making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sure</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are paid efficiently for services rendered.</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pic>
        <p:nvPicPr>
          <p:cNvPr id="49" name="Picture 4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10131" y="326159"/>
            <a:ext cx="2159726" cy="449111"/>
          </a:xfrm>
          <a:prstGeom prst="rect">
            <a:avLst/>
          </a:prstGeom>
          <a:noFill/>
          <a:ln>
            <a:noFill/>
          </a:ln>
        </p:spPr>
      </p:pic>
      <p:grpSp>
        <p:nvGrpSpPr>
          <p:cNvPr id="50" name="Group 49"/>
          <p:cNvGrpSpPr/>
          <p:nvPr userDrawn="1"/>
        </p:nvGrpSpPr>
        <p:grpSpPr>
          <a:xfrm>
            <a:off x="1243605" y="5740604"/>
            <a:ext cx="1814013" cy="727497"/>
            <a:chOff x="652892" y="4018422"/>
            <a:chExt cx="952357" cy="509248"/>
          </a:xfrm>
        </p:grpSpPr>
        <p:sp>
          <p:nvSpPr>
            <p:cNvPr id="51" name="TextBox 50"/>
            <p:cNvSpPr txBox="1"/>
            <p:nvPr/>
          </p:nvSpPr>
          <p:spPr bwMode="gray">
            <a:xfrm>
              <a:off x="652892" y="4327487"/>
              <a:ext cx="952357" cy="20018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organizations in our membership</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2" name="TextBox 51"/>
            <p:cNvSpPr txBox="1"/>
            <p:nvPr/>
          </p:nvSpPr>
          <p:spPr bwMode="gray">
            <a:xfrm>
              <a:off x="652892" y="4018422"/>
              <a:ext cx="892013"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4,000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smtClean="0">
                <a:ln>
                  <a:noFill/>
                </a:ln>
                <a:solidFill>
                  <a:srgbClr val="CF0A2C"/>
                </a:solidFill>
                <a:effectLst/>
                <a:uLnTx/>
                <a:uFillTx/>
                <a:latin typeface="Arial"/>
                <a:ea typeface="+mn-ea"/>
                <a:cs typeface="+mn-cs"/>
              </a:endParaRPr>
            </a:p>
          </p:txBody>
        </p:sp>
      </p:grpSp>
      <p:pic>
        <p:nvPicPr>
          <p:cNvPr id="53" name="Picture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13583" y="495109"/>
            <a:ext cx="4368610" cy="141667"/>
          </a:xfrm>
          <a:prstGeom prst="rect">
            <a:avLst/>
          </a:prstGeom>
        </p:spPr>
      </p:pic>
      <p:grpSp>
        <p:nvGrpSpPr>
          <p:cNvPr id="54" name="Group 53"/>
          <p:cNvGrpSpPr/>
          <p:nvPr userDrawn="1"/>
        </p:nvGrpSpPr>
        <p:grpSpPr>
          <a:xfrm>
            <a:off x="8544849" y="5740605"/>
            <a:ext cx="2397872" cy="584510"/>
            <a:chOff x="4486045" y="4018422"/>
            <a:chExt cx="1258883" cy="409157"/>
          </a:xfrm>
        </p:grpSpPr>
        <p:sp>
          <p:nvSpPr>
            <p:cNvPr id="55" name="TextBox 54"/>
            <p:cNvSpPr txBox="1"/>
            <p:nvPr/>
          </p:nvSpPr>
          <p:spPr bwMode="gray">
            <a:xfrm>
              <a:off x="4486045" y="4327487"/>
              <a:ext cx="1258883"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leaders in our network</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6" name="TextBox 55"/>
            <p:cNvSpPr txBox="1"/>
            <p:nvPr/>
          </p:nvSpPr>
          <p:spPr bwMode="gray">
            <a:xfrm>
              <a:off x="4490808" y="4018422"/>
              <a:ext cx="1052322"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250,000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p>
          </p:txBody>
        </p:sp>
      </p:grpSp>
      <p:grpSp>
        <p:nvGrpSpPr>
          <p:cNvPr id="57" name="Group 56"/>
          <p:cNvGrpSpPr/>
          <p:nvPr userDrawn="1"/>
        </p:nvGrpSpPr>
        <p:grpSpPr>
          <a:xfrm>
            <a:off x="4690807" y="5740605"/>
            <a:ext cx="2220855" cy="584510"/>
            <a:chOff x="2453050" y="4018422"/>
            <a:chExt cx="1165949" cy="409157"/>
          </a:xfrm>
        </p:grpSpPr>
        <p:sp>
          <p:nvSpPr>
            <p:cNvPr id="58" name="TextBox 57"/>
            <p:cNvSpPr txBox="1"/>
            <p:nvPr/>
          </p:nvSpPr>
          <p:spPr bwMode="gray">
            <a:xfrm>
              <a:off x="2469718" y="4327487"/>
              <a:ext cx="1149281"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in documented ROI each year</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9" name="TextBox 58"/>
            <p:cNvSpPr txBox="1"/>
            <p:nvPr/>
          </p:nvSpPr>
          <p:spPr bwMode="gray">
            <a:xfrm>
              <a:off x="2453050" y="4018422"/>
              <a:ext cx="1110016"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 billion</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a:ln>
                  <a:noFill/>
                </a:ln>
                <a:solidFill>
                  <a:srgbClr val="CF0A2C"/>
                </a:solidFill>
                <a:effectLst/>
                <a:uLnTx/>
                <a:uFillTx/>
                <a:latin typeface="Arial"/>
                <a:ea typeface="+mn-ea"/>
                <a:cs typeface="+mn-cs"/>
              </a:endParaRPr>
            </a:p>
          </p:txBody>
        </p:sp>
      </p:grpSp>
      <p:grpSp>
        <p:nvGrpSpPr>
          <p:cNvPr id="60" name="Group 59"/>
          <p:cNvGrpSpPr/>
          <p:nvPr userDrawn="1"/>
        </p:nvGrpSpPr>
        <p:grpSpPr>
          <a:xfrm>
            <a:off x="0" y="1043616"/>
            <a:ext cx="7148552" cy="4494983"/>
            <a:chOff x="0" y="730531"/>
            <a:chExt cx="3752990" cy="3146488"/>
          </a:xfrm>
        </p:grpSpPr>
        <p:sp>
          <p:nvSpPr>
            <p:cNvPr id="61" name="Rectangle 27"/>
            <p:cNvSpPr/>
            <p:nvPr/>
          </p:nvSpPr>
          <p:spPr bwMode="gray">
            <a:xfrm>
              <a:off x="0" y="730531"/>
              <a:ext cx="3752990" cy="3146488"/>
            </a:xfrm>
            <a:custGeom>
              <a:rect l="l" t="t" r="r" b="b"/>
              <a:pathLst>
                <a:path w="3752989"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2" name="Rectangle 26"/>
            <p:cNvSpPr/>
            <p:nvPr/>
          </p:nvSpPr>
          <p:spPr bwMode="gray">
            <a:xfrm>
              <a:off x="0" y="730531"/>
              <a:ext cx="3592716" cy="3146488"/>
            </a:xfrm>
            <a:custGeom>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3" name="Rectangle 12"/>
            <p:cNvSpPr/>
            <p:nvPr/>
          </p:nvSpPr>
          <p:spPr bwMode="gray">
            <a:xfrm>
              <a:off x="0" y="730531"/>
              <a:ext cx="3433989" cy="3146488"/>
            </a:xfrm>
            <a:custGeom>
              <a:rect l="l" t="t" r="r" b="b"/>
              <a:pathLst>
                <a:path w="3433988"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cxnSp>
        <p:nvCxnSpPr>
          <p:cNvPr id="64" name="Straight Connector 63"/>
          <p:cNvCxnSpPr/>
          <p:nvPr userDrawn="1"/>
        </p:nvCxnSpPr>
        <p:spPr bwMode="gray">
          <a:xfrm>
            <a:off x="5549364" y="3457993"/>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6366895" y="2482580"/>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4687284" y="4434646"/>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610132" y="2976714"/>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610132" y="1479393"/>
            <a:ext cx="4160848" cy="584134"/>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THE CORE</a:t>
            </a:r>
          </a:p>
          <a:p>
            <a:pPr marL="0"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For 35+ years, our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research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has been the health care industry’s guiding light, bringing members closer to best practice performance</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
        <p:nvSpPr>
          <p:cNvPr id="69" name="TextBox 68"/>
          <p:cNvSpPr txBox="1"/>
          <p:nvPr userDrawn="1"/>
        </p:nvSpPr>
        <p:spPr bwMode="gray">
          <a:xfrm>
            <a:off x="610132" y="3079824"/>
            <a:ext cx="3452373" cy="78200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2571"/>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RESEARCH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Platform</a:t>
            </a:r>
            <a:endPar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endParaRP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Every major player in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care organization gets a direct line to the industry’s most‑needed insights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and</a:t>
            </a:r>
            <a:b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b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most-successful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ideas.</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2435046184"/>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xfrm>
      </p:grpSpPr>
      <p:sp>
        <p:nvSpPr>
          <p:cNvPr id="11" name="Rectangle 10"/>
          <p:cNvSpPr/>
          <p:nvPr userDrawn="1"/>
        </p:nvSpPr>
        <p:spPr bwMode="gray">
          <a:xfrm rot="10800000">
            <a:off x="9553957" y="2"/>
            <a:ext cx="1606642" cy="494774"/>
          </a:xfrm>
          <a:prstGeom prst="rect">
            <a:avLst/>
          </a:prstGeom>
          <a:solidFill>
            <a:schemeClr val="accent6"/>
          </a:solidFill>
          <a:ln w="19050" cap="sq"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429" b="0" i="0" u="none" strike="noStrike" kern="1200" cap="none" spc="0" normalizeH="0" baseline="0" noProof="0">
              <a:ln>
                <a:noFill/>
              </a:ln>
              <a:solidFill>
                <a:srgbClr val="333E48"/>
              </a:solidFill>
              <a:effectLst/>
              <a:uLnTx/>
              <a:uFillTx/>
              <a:latin typeface="Arial"/>
              <a:ea typeface="+mn-ea"/>
              <a:cs typeface="+mn-cs"/>
            </a:endParaRPr>
          </a:p>
        </p:txBody>
      </p:sp>
      <p:cxnSp>
        <p:nvCxnSpPr>
          <p:cNvPr id="24" name="Straight Connector 23"/>
          <p:cNvCxnSpPr/>
          <p:nvPr userDrawn="1"/>
        </p:nvCxnSpPr>
        <p:spPr bwMode="gray">
          <a:xfrm>
            <a:off x="1645297" y="5632106"/>
            <a:ext cx="8901406"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9553961" y="202856"/>
            <a:ext cx="1606642" cy="197875"/>
          </a:xfrm>
          <a:prstGeom prst="rect">
            <a:avLst/>
          </a:prstGeom>
          <a:noFill/>
        </p:spPr>
        <p:txBody>
          <a:bodyPr wrap="square" lIns="0" tIns="0" rIns="0" bIns="0" rtlCol="0">
            <a:sp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ROAD MAP</a:t>
            </a:r>
          </a:p>
        </p:txBody>
      </p:sp>
      <p:sp>
        <p:nvSpPr>
          <p:cNvPr id="32" name="Text Placeholder 3"/>
          <p:cNvSpPr>
            <a:spLocks noGrp="1"/>
          </p:cNvSpPr>
          <p:nvPr>
            <p:ph type="body" sz="quarter" idx="13" hasCustomPrompt="1"/>
          </p:nvPr>
        </p:nvSpPr>
        <p:spPr bwMode="gray">
          <a:xfrm>
            <a:off x="2596480" y="1484057"/>
            <a:ext cx="7141029" cy="307777"/>
          </a:xfrm>
        </p:spPr>
        <p:txBody>
          <a:bodyPr anchor="ctr" anchorCtr="0"/>
          <a:lstStyle>
            <a:lvl1pPr marL="0" indent="0">
              <a:spcBef>
                <a:spcPct val="0"/>
              </a:spcBef>
              <a:buNone/>
              <a:defRPr sz="2000">
                <a:solidFill>
                  <a:schemeClr val="bg1"/>
                </a:solidFill>
                <a:latin typeface="+mj-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14pt, White, Title Case</a:t>
            </a:r>
          </a:p>
        </p:txBody>
      </p:sp>
      <p:sp>
        <p:nvSpPr>
          <p:cNvPr id="18" name="Title 17"/>
          <p:cNvSpPr>
            <a:spLocks noGrp="1"/>
          </p:cNvSpPr>
          <p:nvPr>
            <p:ph type="title" hasCustomPrompt="1"/>
          </p:nvPr>
        </p:nvSpPr>
        <p:spPr bwMode="gray">
          <a:xfrm>
            <a:off x="1626545" y="1442003"/>
            <a:ext cx="522514" cy="391886"/>
          </a:xfrm>
          <a:prstGeom prst="ellipse">
            <a:avLst/>
          </a:prstGeom>
          <a:solidFill>
            <a:schemeClr val="bg1"/>
          </a:solidFill>
          <a:ln>
            <a:noFill/>
          </a:ln>
        </p:spPr>
        <p:txBody>
          <a:bodyPr wrap="none" anchor="ctr" anchorCtr="1">
            <a:noAutofit/>
          </a:bodyPr>
          <a:lstStyle>
            <a:lvl1pPr>
              <a:defRPr sz="2000" b="0">
                <a:solidFill>
                  <a:schemeClr val="accent6"/>
                </a:solidFill>
              </a:defRPr>
            </a:lvl1pPr>
          </a:lstStyle>
          <a:p>
            <a:r>
              <a:rPr lang="en-US" smtClean="0"/>
              <a:t>#</a:t>
            </a:r>
            <a:endParaRPr lang="en-US"/>
          </a:p>
        </p:txBody>
      </p:sp>
      <p:sp>
        <p:nvSpPr>
          <p:cNvPr id="20" name="Text Placeholder 19"/>
          <p:cNvSpPr>
            <a:spLocks noGrp="1"/>
          </p:cNvSpPr>
          <p:nvPr>
            <p:ph type="body" sz="quarter" idx="17" hasCustomPrompt="1"/>
          </p:nvPr>
        </p:nvSpPr>
        <p:spPr bwMode="gray">
          <a:xfrm>
            <a:off x="1626545" y="2269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39" name="Text Placeholder 3"/>
          <p:cNvSpPr>
            <a:spLocks noGrp="1"/>
          </p:cNvSpPr>
          <p:nvPr>
            <p:ph type="body" sz="quarter" idx="18" hasCustomPrompt="1"/>
          </p:nvPr>
        </p:nvSpPr>
        <p:spPr bwMode="gray">
          <a:xfrm>
            <a:off x="2596480" y="2357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0" name="Text Placeholder 19"/>
          <p:cNvSpPr>
            <a:spLocks noGrp="1"/>
          </p:cNvSpPr>
          <p:nvPr>
            <p:ph type="body" sz="quarter" idx="19" hasCustomPrompt="1"/>
          </p:nvPr>
        </p:nvSpPr>
        <p:spPr bwMode="gray">
          <a:xfrm>
            <a:off x="1626545" y="31011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1" name="Text Placeholder 3"/>
          <p:cNvSpPr>
            <a:spLocks noGrp="1"/>
          </p:cNvSpPr>
          <p:nvPr>
            <p:ph type="body" sz="quarter" idx="20" hasCustomPrompt="1"/>
          </p:nvPr>
        </p:nvSpPr>
        <p:spPr bwMode="gray">
          <a:xfrm>
            <a:off x="2596480" y="31891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2" name="Text Placeholder 19"/>
          <p:cNvSpPr>
            <a:spLocks noGrp="1"/>
          </p:cNvSpPr>
          <p:nvPr>
            <p:ph type="body" sz="quarter" idx="21" hasCustomPrompt="1"/>
          </p:nvPr>
        </p:nvSpPr>
        <p:spPr bwMode="gray">
          <a:xfrm>
            <a:off x="1626545" y="3932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3" name="Text Placeholder 3"/>
          <p:cNvSpPr>
            <a:spLocks noGrp="1"/>
          </p:cNvSpPr>
          <p:nvPr>
            <p:ph type="body" sz="quarter" idx="22" hasCustomPrompt="1"/>
          </p:nvPr>
        </p:nvSpPr>
        <p:spPr bwMode="gray">
          <a:xfrm>
            <a:off x="2596480" y="4020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4" name="Text Placeholder 19"/>
          <p:cNvSpPr>
            <a:spLocks noGrp="1"/>
          </p:cNvSpPr>
          <p:nvPr>
            <p:ph type="body" sz="quarter" idx="23" hasCustomPrompt="1"/>
          </p:nvPr>
        </p:nvSpPr>
        <p:spPr bwMode="gray">
          <a:xfrm>
            <a:off x="1626545" y="4764175"/>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5" name="Text Placeholder 3"/>
          <p:cNvSpPr>
            <a:spLocks noGrp="1"/>
          </p:cNvSpPr>
          <p:nvPr>
            <p:ph type="body" sz="quarter" idx="24" hasCustomPrompt="1"/>
          </p:nvPr>
        </p:nvSpPr>
        <p:spPr bwMode="gray">
          <a:xfrm>
            <a:off x="2596480" y="4852110"/>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7636884"/>
      </p:ext>
    </p:extLst>
  </p:cSld>
  <p:clrMapOvr>
    <a:masterClrMapping/>
  </p:clrMapOvr>
  <p:transition/>
  <p:timing/>
  <p:extLst mod="1">
    <p:ext uri="{DCECCB84-F9BA-43D5-87BE-67443E8EF086}">
      <p15:sldGuideLst xmlns:p15="http://schemas.microsoft.com/office/powerpoint/2012/main">
        <p15:guide id="1" pos="85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xfrm>
      </p:grpSpPr>
      <p:pic>
        <p:nvPicPr>
          <p:cNvPr id="3" name="Picture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903227" y="812004"/>
            <a:ext cx="3195962" cy="914400"/>
          </a:xfrm>
          <a:prstGeom prst="rect">
            <a:avLst/>
          </a:prstGeom>
        </p:spPr>
      </p:pic>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bg1"/>
                </a:solidFill>
              </a:defRPr>
            </a:lvl1pPr>
          </a:lstStyle>
          <a:p>
            <a:r>
              <a:rPr lang="en-US" smtClean="0"/>
              <a:t>Divider Title – Arial 25pt Regular, Title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ct val="0"/>
              </a:spcBef>
              <a:buNone/>
              <a:defRPr sz="1714">
                <a:solidFill>
                  <a:schemeClr val="accent2"/>
                </a:solidFill>
              </a:defRPr>
            </a:lvl1pPr>
            <a:lvl2pPr marL="163289" indent="0">
              <a:spcBef>
                <a:spcPct val="0"/>
              </a:spcBef>
              <a:buNone/>
              <a:defRPr sz="1571">
                <a:solidFill>
                  <a:schemeClr val="accent1"/>
                </a:solidFill>
              </a:defRPr>
            </a:lvl2pPr>
            <a:lvl3pPr marL="326578" indent="0">
              <a:spcBef>
                <a:spcPct val="0"/>
              </a:spcBef>
              <a:buNone/>
              <a:defRPr sz="1571">
                <a:solidFill>
                  <a:schemeClr val="accent1"/>
                </a:solidFill>
              </a:defRPr>
            </a:lvl3pPr>
            <a:lvl4pPr marL="489867" indent="0">
              <a:spcBef>
                <a:spcPct val="0"/>
              </a:spcBef>
              <a:buNone/>
              <a:defRPr sz="1571">
                <a:solidFill>
                  <a:schemeClr val="accent1"/>
                </a:solidFill>
              </a:defRPr>
            </a:lvl4pPr>
            <a:lvl5pPr marL="653156" indent="0">
              <a:spcBef>
                <a:spcPct val="0"/>
              </a:spcBef>
              <a:buNone/>
              <a:defRPr sz="1571">
                <a:solidFill>
                  <a:schemeClr val="accent1"/>
                </a:solidFill>
              </a:defRPr>
            </a:lvl5pPr>
          </a:lstStyle>
          <a:p>
            <a:pPr lvl="0"/>
            <a:r>
              <a:rPr lang="en-US" smtClean="0"/>
              <a:t>Divider Subtitle – Arial 12pt Regular, Title Case</a:t>
            </a:r>
          </a:p>
        </p:txBody>
      </p:sp>
      <p:sp>
        <p:nvSpPr>
          <p:cNvPr id="7" name="Text Placeholder 6"/>
          <p:cNvSpPr>
            <a:spLocks noGrp="1"/>
          </p:cNvSpPr>
          <p:nvPr>
            <p:ph type="body" sz="quarter" idx="20" hasCustomPrompt="1"/>
          </p:nvPr>
        </p:nvSpPr>
        <p:spPr bwMode="gray">
          <a:xfrm>
            <a:off x="1138202" y="5302371"/>
            <a:ext cx="4354286" cy="769441"/>
          </a:xfrm>
        </p:spPr>
        <p:txBody>
          <a:bodyPr/>
          <a:lstStyle>
            <a:lvl1pPr>
              <a:spcBef>
                <a:spcPts val="429"/>
              </a:spcBef>
              <a:defRPr sz="1429">
                <a:solidFill>
                  <a:schemeClr val="bg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smtClean="0"/>
              <a:t>Divider Bullet Placement (if needed)</a:t>
            </a:r>
          </a:p>
          <a:p>
            <a:pPr lvl="0"/>
            <a:r>
              <a:rPr lang="en-US" smtClean="0"/>
              <a:t>Divider Bullet Placement (if needed)</a:t>
            </a:r>
          </a:p>
          <a:p>
            <a:pPr lvl="0"/>
            <a:r>
              <a:rPr lang="en-US"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solidFill>
            <a:schemeClr val="accent6"/>
          </a:solidFill>
          <a:ln cap="sq">
            <a:noFill/>
            <a:miter lim="800000"/>
          </a:ln>
        </p:spPr>
        <p:txBody>
          <a:bodyPr wrap="none" lIns="45720" tIns="27432" rIns="45720" bIns="27432">
            <a:spAutoFit/>
          </a:bodyPr>
          <a:lstStyle>
            <a:lvl1pPr marL="0" indent="0" algn="r">
              <a:spcBef>
                <a:spcPct val="0"/>
              </a:spcBef>
              <a:buNone/>
              <a:defRPr sz="1286" cap="all" spc="0" baseline="0">
                <a:solidFill>
                  <a:schemeClr val="bg1"/>
                </a:solidFill>
                <a:latin typeface="+mj-lt"/>
              </a:defRPr>
            </a:lvl1pPr>
          </a:lstStyle>
          <a:p>
            <a:pPr lvl="0"/>
            <a:r>
              <a:rPr lang="en-US"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ct val="0"/>
              </a:spcBef>
              <a:buNone/>
              <a:defRPr sz="12857">
                <a:solidFill>
                  <a:schemeClr val="accent3"/>
                </a:solidFill>
                <a:latin typeface="+mj-lt"/>
              </a:defRPr>
            </a:lvl1pPr>
          </a:lstStyle>
          <a:p>
            <a:pPr lvl="0"/>
            <a:r>
              <a:rPr lang="en-US" smtClean="0"/>
              <a:t>#</a:t>
            </a:r>
            <a:endParaRPr lang="en-US"/>
          </a:p>
        </p:txBody>
      </p:sp>
      <p:sp>
        <p:nvSpPr>
          <p:cNvPr id="12"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p:nvPr userDrawn="1"/>
        </p:nvCxnSpPr>
        <p:spPr bwMode="gray">
          <a:xfrm>
            <a:off x="1133667" y="4981151"/>
            <a:ext cx="9056914"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p:nvPr userDrawn="1"/>
        </p:nvSpPr>
        <p:spPr bwMode="gray">
          <a:xfrm>
            <a:off x="12323003" y="4302976"/>
            <a:ext cx="2940535" cy="2521019"/>
          </a:xfrm>
          <a:prstGeom prst="rect">
            <a:avLst/>
          </a:prstGeom>
          <a:solidFill>
            <a:srgbClr val="009900"/>
          </a:solidFill>
        </p:spPr>
        <p:txBody>
          <a:bodyPr vert="horz" wrap="square" lIns="91440" tIns="65314" rIns="91440" bIns="65314"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429" b="1" i="0" u="none" strike="noStrike" kern="1200" cap="none" spc="0" normalizeH="0" baseline="0" noProof="0" smtClean="0">
                <a:ln>
                  <a:noFill/>
                </a:ln>
                <a:solidFill>
                  <a:srgbClr val="FFFFFF"/>
                </a:solidFill>
                <a:effectLst/>
                <a:uLnTx/>
                <a:uFillTx/>
                <a:latin typeface="Arial"/>
                <a:ea typeface="+mn-ea"/>
                <a:cs typeface="+mn-cs"/>
              </a:rPr>
              <a:t>What’s a Break Type?</a:t>
            </a:r>
          </a:p>
          <a:p>
            <a:pPr marL="0" marR="0" lvl="0" indent="0" algn="l" defTabSz="914418" rtl="0" eaLnBrk="1" fontAlgn="auto" latinLnBrk="0" hangingPunct="1">
              <a:lnSpc>
                <a:spcPct val="100000"/>
              </a:lnSpc>
              <a:spcBef>
                <a:spcPts val="429"/>
              </a:spcBef>
              <a:spcAft>
                <a:spcPct val="0"/>
              </a:spcAft>
              <a:buClrTx/>
              <a:buSzTx/>
              <a:buFont typeface="+mj-lt"/>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Break types can be anything that you want to consider the section following the divider as:</a:t>
            </a:r>
          </a:p>
          <a:p>
            <a:pPr marL="167825" marR="0" lvl="0" indent="-167825"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Section</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Chapter</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Essay</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Appendix</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Etc.</a:t>
            </a:r>
          </a:p>
          <a:p>
            <a:pPr marL="0" marR="0" lvl="0" indent="0" algn="l" defTabSz="914418" rtl="0" eaLnBrk="1" fontAlgn="auto" latinLnBrk="0" hangingPunct="1">
              <a:lnSpc>
                <a:spcPct val="100000"/>
              </a:lnSpc>
              <a:spcBef>
                <a:spcPts val="857"/>
              </a:spcBef>
              <a:spcAft>
                <a:spcPct val="0"/>
              </a:spcAft>
              <a:buClrTx/>
              <a:buSzTx/>
              <a:buFont typeface="Arial" panose="020b0604020202020204" pitchFamily="34" charset="0"/>
              <a:buNone/>
              <a:defRPr/>
            </a:pPr>
            <a:r>
              <a:rPr kumimoji="0" lang="en-US" sz="1143" b="0" i="1" u="none" strike="noStrike" kern="1200" cap="none" spc="0" normalizeH="0" baseline="0" noProof="0" smtClean="0">
                <a:ln>
                  <a:noFill/>
                </a:ln>
                <a:solidFill>
                  <a:srgbClr val="FFFFFF"/>
                </a:solidFill>
                <a:effectLst/>
                <a:uLnTx/>
                <a:uFillTx/>
                <a:latin typeface="Arial"/>
                <a:ea typeface="+mn-ea"/>
                <a:cs typeface="+mn-cs"/>
              </a:rPr>
              <a:t>If not needed, you may delete the break type box.</a:t>
            </a:r>
            <a:endParaRPr kumimoji="0" lang="en-US" sz="1143"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66240579"/>
      </p:ext>
    </p:extLst>
  </p:cSld>
  <p:clrMapOvr>
    <a:masterClrMapping/>
  </p:clrMapOvr>
  <p:transition/>
  <p:timing/>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tandard">
    <p:bg>
      <p:bgPr>
        <a:solidFill>
          <a:schemeClr val="bg1"/>
        </a:solidFill>
        <a:effectLst/>
      </p:bgPr>
    </p:bg>
    <p:spTree>
      <p:nvGrpSpPr>
        <p:cNvPr id="1" name=""/>
        <p:cNvGrpSpPr/>
        <p:nvPr/>
      </p:nvGrpSpPr>
      <p:grpSpPr>
        <a:xfrm>
          <a:off x="0" y="0"/>
          <a:ext cx="0" cy="0"/>
        </a:xfrm>
      </p:grpSpPr>
      <p:pic>
        <p:nvPicPr>
          <p:cNvPr id="20" name="Picture 19"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21" name="Straight Connector 20"/>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5"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1"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7"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0"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69103745"/>
      </p:ext>
    </p:extLst>
  </p:cSld>
  <p:clrMapOvr>
    <a:masterClrMapping/>
  </p:clrMapOvr>
  <p:transition/>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173DD-2D59-481C-8672-0F221D6D7BCC}" type="slidenum">
              <a:rPr lang="en-US" smtClean="0"/>
              <a:t>‹#›</a:t>
            </a:fld>
            <a:endParaRPr lang="en-US"/>
          </a:p>
        </p:txBody>
      </p:sp>
    </p:spTree>
    <p:extLst>
      <p:ext uri="{BB962C8B-B14F-4D97-AF65-F5344CB8AC3E}">
        <p14:creationId xmlns:p14="http://schemas.microsoft.com/office/powerpoint/2010/main" val="792866995"/>
      </p:ext>
    </p:extLst>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xfrm>
      </p:grpSpPr>
      <p:sp>
        <p:nvSpPr>
          <p:cNvPr id="8" name="Rectangle 7"/>
          <p:cNvSpPr/>
          <p:nvPr userDrawn="1"/>
        </p:nvSpPr>
        <p:spPr bwMode="gray">
          <a:xfrm>
            <a:off x="0" y="853849"/>
            <a:ext cx="12192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3" name="Straight Connector 12"/>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10"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67026817"/>
      </p:ext>
    </p:extLst>
  </p:cSld>
  <p:clrMapOvr>
    <a:overrideClrMapping bg1="lt1" tx1="dk1" bg2="lt2" tx2="dk2" accent1="accent1" accent2="accent2" accent3="accent3" accent4="accent4" accent5="accent5" accent6="accent6" hlink="hlink" folHlink="folHlink"/>
  </p:clrMapOvr>
  <p:transition/>
  <p:timing/>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xfrm>
      </p:grpSpPr>
      <p:sp>
        <p:nvSpPr>
          <p:cNvPr id="10"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12"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2"/>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3" name="Text Placeholder 4"/>
          <p:cNvSpPr>
            <a:spLocks noGrp="1"/>
          </p:cNvSpPr>
          <p:nvPr>
            <p:ph type="body" sz="quarter" idx="27" hasCustomPrompt="1"/>
          </p:nvPr>
        </p:nvSpPr>
        <p:spPr bwMode="gray">
          <a:xfrm>
            <a:off x="1820907" y="2515470"/>
            <a:ext cx="8550189" cy="1813638"/>
          </a:xfrm>
        </p:spPr>
        <p:txBody>
          <a:bodyPr/>
          <a:lstStyle>
            <a:lvl1pPr marL="0" indent="0">
              <a:lnSpc>
                <a:spcPct val="110000"/>
              </a:lnSpc>
              <a:spcBef>
                <a:spcPts val="1714"/>
              </a:spcBef>
              <a:buNone/>
              <a:defRPr sz="2143" baseline="0">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8360229" y="6610496"/>
            <a:ext cx="3831771" cy="247504"/>
          </a:xfrm>
        </p:spPr>
        <p:txBody>
          <a:bodyPr rIns="45720" bIns="27432" anchor="b" anchorCtr="0"/>
          <a:lstStyle>
            <a:lvl1pPr marL="0" indent="0">
              <a:spcBef>
                <a:spcPct val="0"/>
              </a:spcBef>
              <a:buNone/>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solidFill>
                  <a:schemeClr val="accent1"/>
                </a:solidFill>
              </a:defRPr>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5"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10875357"/>
      </p:ext>
    </p:extLst>
  </p:cSld>
  <p:clrMapOvr>
    <a:masterClrMapping/>
  </p:clrMapOvr>
  <p:transition/>
  <p:timing/>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Notes">
    <p:spTree>
      <p:nvGrpSpPr>
        <p:cNvPr id="1" name=""/>
        <p:cNvGrpSpPr/>
        <p:nvPr/>
      </p:nvGrpSpPr>
      <p:grpSpPr>
        <a:xfrm>
          <a:off x="0" y="0"/>
          <a:ext cx="0" cy="0"/>
        </a:xfrm>
      </p:grpSpPr>
      <p:pic>
        <p:nvPicPr>
          <p:cNvPr id="15" name="Picture 14"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16" name="Straight Connector 15"/>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610810" y="174171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610810" y="226357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610810" y="2785431"/>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610810" y="3307290"/>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610810" y="3829149"/>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610810" y="435100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610810" y="4872866"/>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610810" y="5394724"/>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610810" y="5916583"/>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610810" y="6438447"/>
            <a:ext cx="10970381"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609600" y="454758"/>
            <a:ext cx="7663543" cy="395621"/>
          </a:xfrm>
          <a:prstGeom prst="rect">
            <a:avLst/>
          </a:prstGeom>
          <a:noFill/>
        </p:spPr>
        <p:txBody>
          <a:bodyPr wrap="square" lIns="0" tIns="0" rIns="0" bIns="0"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2571"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Notes:</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21509760"/>
      </p:ext>
    </p:extLst>
  </p:cSld>
  <p:clrMapOvr>
    <a:masterClrMapping/>
  </p:clrMapOvr>
  <p:transition/>
  <p:timing/>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Copyright)">
    <p:spTree>
      <p:nvGrpSpPr>
        <p:cNvPr id="1" name=""/>
        <p:cNvGrpSpPr/>
        <p:nvPr/>
      </p:nvGrpSpPr>
      <p:grpSpPr>
        <a:xfrm>
          <a:off x="0" y="0"/>
          <a:ext cx="0" cy="0"/>
        </a:xfrm>
      </p:grpSpPr>
      <p:sp>
        <p:nvSpPr>
          <p:cNvPr id="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1086762761"/>
      </p:ext>
    </p:extLst>
  </p:cSld>
  <p:clrMapOvr>
    <a:masterClrMapping/>
  </p:clrMapOvr>
  <p:transition/>
  <p:timing/>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ckup: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sp>
        <p:nvSpPr>
          <p:cNvPr id="6" name="Text Placeholder 5"/>
          <p:cNvSpPr>
            <a:spLocks noGrp="1"/>
          </p:cNvSpPr>
          <p:nvPr>
            <p:ph type="body" sz="quarter" idx="21" hasCustomPrompt="1"/>
          </p:nvPr>
        </p:nvSpPr>
        <p:spPr bwMode="gray">
          <a:xfrm>
            <a:off x="3532002" y="514163"/>
            <a:ext cx="4354286" cy="613954"/>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2" name="Straight Connector 11"/>
          <p:cNvCxnSpPr/>
          <p:nvPr userDrawn="1"/>
        </p:nvCxnSpPr>
        <p:spPr bwMode="gray">
          <a:xfrm flipH="1">
            <a:off x="3294137" y="514164"/>
            <a:ext cx="0" cy="617764"/>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1817752970"/>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Logo: Top Slide">
    <p:spTree>
      <p:nvGrpSpPr>
        <p:cNvPr id="1" name=""/>
        <p:cNvGrpSpPr/>
        <p:nvPr/>
      </p:nvGrpSpPr>
      <p:grpSpPr>
        <a:xfrm>
          <a:off x="0" y="0"/>
          <a:ext cx="0" cy="0"/>
        </a:xfrm>
      </p:grpSpPr>
      <p:sp>
        <p:nvSpPr>
          <p:cNvPr id="5" name="Title 3"/>
          <p:cNvSpPr>
            <a:spLocks noGrp="1"/>
          </p:cNvSpPr>
          <p:nvPr>
            <p:ph type="title" hasCustomPrompt="1"/>
          </p:nvPr>
        </p:nvSpPr>
        <p:spPr bwMode="gray">
          <a:xfrm>
            <a:off x="943428" y="5156653"/>
            <a:ext cx="10897810" cy="1538883"/>
          </a:xfrm>
        </p:spPr>
        <p:txBody>
          <a:bodyPr/>
          <a:lstStyle>
            <a:lvl1pPr>
              <a:defRPr sz="5000" b="0">
                <a:solidFill>
                  <a:schemeClr val="tx1"/>
                </a:solidFill>
              </a:defRPr>
            </a:lvl1pPr>
          </a:lstStyle>
          <a:p>
            <a:r>
              <a:rPr lang="en-US" smtClean="0"/>
              <a:t>Presentation Title – Arial 35pt Regular, Use Title Case</a:t>
            </a:r>
          </a:p>
        </p:txBody>
      </p:sp>
      <p:pic>
        <p:nvPicPr>
          <p:cNvPr id="13" name="Picture 12"/>
          <p:cNvPicPr/>
          <p:nvPr userDrawn="1"/>
        </p:nvPicPr>
        <p:blipFill>
          <a:blip r:embed="rId1">
            <a:extLst>
              <a:ext uri="{28A0092B-C50C-407E-A947-70E740481C1C}">
                <a14:useLocalDpi xmlns:a14="http://schemas.microsoft.com/office/drawing/2010/main" val="0"/>
              </a:ext>
            </a:extLst>
          </a:blip>
          <a:stretch>
            <a:fillRect/>
          </a:stretch>
        </p:blipFill>
        <p:spPr bwMode="gray">
          <a:xfrm>
            <a:off x="52006" y="514163"/>
            <a:ext cx="2951238" cy="616857"/>
          </a:xfrm>
          <a:prstGeom prst="rect">
            <a:avLst/>
          </a:prstGeom>
        </p:spPr>
      </p:pic>
    </p:spTree>
    <p:extLst>
      <p:ext uri="{BB962C8B-B14F-4D97-AF65-F5344CB8AC3E}">
        <p14:creationId xmlns:p14="http://schemas.microsoft.com/office/powerpoint/2010/main" val="2258714381"/>
      </p:ext>
    </p:extLst>
  </p:cSld>
  <p:clrMapOvr>
    <a:masterClrMapping/>
  </p:clrMapOvr>
  <p:transition/>
  <p:timing/>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Cover Page: Bottom Slide">
    <p:spTree>
      <p:nvGrpSpPr>
        <p:cNvPr id="1" name=""/>
        <p:cNvGrpSpPr/>
        <p:nvPr/>
      </p:nvGrpSpPr>
      <p:grpSpPr>
        <a:xfrm>
          <a:off x="0" y="0"/>
          <a:ext cx="0" cy="0"/>
        </a:xfrm>
      </p:grpSpPr>
      <p:sp>
        <p:nvSpPr>
          <p:cNvPr id="2" name="Title 1"/>
          <p:cNvSpPr>
            <a:spLocks noGrp="1"/>
          </p:cNvSpPr>
          <p:nvPr>
            <p:ph type="title" hasCustomPrompt="1"/>
          </p:nvPr>
        </p:nvSpPr>
        <p:spPr bwMode="gray">
          <a:xfrm>
            <a:off x="954625" y="24183"/>
            <a:ext cx="10641581" cy="329770"/>
          </a:xfrm>
        </p:spPr>
        <p:txBody>
          <a:bodyPr anchor="t" anchorCtr="0"/>
          <a:lstStyle>
            <a:lvl1pPr>
              <a:defRPr sz="2143" b="0">
                <a:solidFill>
                  <a:schemeClr val="tx1"/>
                </a:solidFill>
              </a:defRPr>
            </a:lvl1pPr>
          </a:lstStyle>
          <a:p>
            <a:r>
              <a:rPr lang="en-US" sz="2143" smtClean="0"/>
              <a:t>Presentation Subtitle – Arial 15pt Regular, Use Title Case</a:t>
            </a:r>
          </a:p>
        </p:txBody>
      </p:sp>
      <p:cxnSp>
        <p:nvCxnSpPr>
          <p:cNvPr id="10" name="Straight Connector 9"/>
          <p:cNvCxnSpPr/>
          <p:nvPr userDrawn="1"/>
        </p:nvCxnSpPr>
        <p:spPr bwMode="gray">
          <a:xfrm>
            <a:off x="-8171" y="6194353"/>
            <a:ext cx="12200171"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954625" y="1871704"/>
            <a:ext cx="8708571" cy="241824"/>
          </a:xfrm>
        </p:spPr>
        <p:txBody>
          <a:bodyPr/>
          <a:lstStyle>
            <a:lvl1pPr marL="0" indent="0">
              <a:spcBef>
                <a:spcPct val="0"/>
              </a:spcBef>
              <a:buNone/>
              <a:defRPr sz="1571" b="1"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r>
              <a:rPr lang="en-US" smtClean="0"/>
              <a:t>Add Institution Name (If You Need to Customize)</a:t>
            </a:r>
          </a:p>
        </p:txBody>
      </p:sp>
      <p:sp>
        <p:nvSpPr>
          <p:cNvPr id="26" name="Text Placeholder 5"/>
          <p:cNvSpPr>
            <a:spLocks noGrp="1"/>
          </p:cNvSpPr>
          <p:nvPr>
            <p:ph type="body" sz="quarter" idx="22" hasCustomPrompt="1"/>
          </p:nvPr>
        </p:nvSpPr>
        <p:spPr bwMode="gray">
          <a:xfrm>
            <a:off x="954625" y="2205238"/>
            <a:ext cx="8708571" cy="241824"/>
          </a:xfrm>
        </p:spPr>
        <p:txBody>
          <a:bodyPr/>
          <a:lstStyle>
            <a:lvl1pPr marL="0" indent="0">
              <a:spcBef>
                <a:spcPct val="0"/>
              </a:spcBef>
              <a:buNone/>
              <a:defRPr sz="1571" b="0"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Add Date of Presentation (If You Need to Customize)</a:t>
            </a:r>
          </a:p>
        </p:txBody>
      </p:sp>
      <p:pic>
        <p:nvPicPr>
          <p:cNvPr id="27" name="Picture 2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49650" y="6501630"/>
            <a:ext cx="5228834" cy="169563"/>
          </a:xfrm>
          <a:prstGeom prst="rect">
            <a:avLst/>
          </a:prstGeom>
        </p:spPr>
      </p:pic>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6536" y="6392670"/>
            <a:ext cx="5053430" cy="340680"/>
          </a:xfrm>
          <a:prstGeom prst="rect">
            <a:avLst/>
          </a:prstGeom>
        </p:spPr>
      </p:pic>
    </p:spTree>
    <p:extLst>
      <p:ext uri="{BB962C8B-B14F-4D97-AF65-F5344CB8AC3E}">
        <p14:creationId xmlns:p14="http://schemas.microsoft.com/office/powerpoint/2010/main" val="3015821529"/>
      </p:ext>
    </p:extLst>
  </p:cSld>
  <p:clrMapOvr>
    <a:masterClrMapping/>
  </p:clrMapOvr>
  <p:transition/>
  <p:timing/>
  <p:extLst mod="1">
    <p:ext uri="{DCECCB84-F9BA-43D5-87BE-67443E8EF086}">
      <p15:sldGuideLst xmlns:p15="http://schemas.microsoft.com/office/powerpoint/2012/main">
        <p15:guide id="1" pos="31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ide Cover: Top Slide">
    <p:spTree>
      <p:nvGrpSpPr>
        <p:cNvPr id="1" name=""/>
        <p:cNvGrpSpPr/>
        <p:nvPr/>
      </p:nvGrpSpPr>
      <p:grpSpPr>
        <a:xfrm>
          <a:off x="0" y="0"/>
          <a:ext cx="0" cy="0"/>
        </a:xfrm>
      </p:grpSpPr>
      <p:sp>
        <p:nvSpPr>
          <p:cNvPr id="3" name="Title 2"/>
          <p:cNvSpPr>
            <a:spLocks noGrp="1"/>
          </p:cNvSpPr>
          <p:nvPr>
            <p:ph type="title" hasCustomPrompt="1"/>
          </p:nvPr>
        </p:nvSpPr>
        <p:spPr bwMode="gray">
          <a:xfrm>
            <a:off x="622578" y="455057"/>
            <a:ext cx="7501335" cy="439681"/>
          </a:xfrm>
        </p:spPr>
        <p:txBody>
          <a:bodyPr anchor="t" anchorCtr="0"/>
          <a:lstStyle>
            <a:lvl1pPr>
              <a:defRPr sz="2857" b="0">
                <a:solidFill>
                  <a:schemeClr val="tx1"/>
                </a:solidFill>
              </a:defRPr>
            </a:lvl1pPr>
          </a:lstStyle>
          <a:p>
            <a:r>
              <a:rPr lang="en-US"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cxnSp>
        <p:nvCxnSpPr>
          <p:cNvPr id="24" name="Straight Connector 23"/>
          <p:cNvCxnSpPr/>
          <p:nvPr userDrawn="1"/>
        </p:nvCxnSpPr>
        <p:spPr bwMode="gray">
          <a:xfrm flipH="1">
            <a:off x="9294939" y="544286"/>
            <a:ext cx="0" cy="631371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9436083" y="524897"/>
            <a:ext cx="2704238" cy="46976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LEGAL CAVEAT</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recommendation or graded ranking by Advisory Board, or (c) failure of member and its employees and agents to abide by the terms set forth herein.</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956059527"/>
      </p:ext>
    </p:extLst>
  </p:cSld>
  <p:clrMapOvr>
    <a:masterClrMapping/>
  </p:clrMapOvr>
  <p:transition/>
  <p:timing/>
  <p:extLst mod="1">
    <p:ext uri="{DCECCB84-F9BA-43D5-87BE-67443E8EF086}">
      <p15:sldGuideLst xmlns:p15="http://schemas.microsoft.com/office/powerpoint/2012/main">
        <p15:guide id="2" pos="2880">
          <p15:clr>
            <a:srgbClr val="FBAE40"/>
          </p15:clr>
        </p15:guide>
        <p15:guide id="3" orient="horz" pos="2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nside Cover: Bottom Slide">
    <p:spTree>
      <p:nvGrpSpPr>
        <p:cNvPr id="1" name=""/>
        <p:cNvGrpSpPr/>
        <p:nvPr/>
      </p:nvGrpSpPr>
      <p:grpSpPr>
        <a:xfrm>
          <a:off x="0" y="0"/>
          <a:ext cx="0" cy="0"/>
        </a:xfrm>
      </p:grpSpPr>
      <p:sp>
        <p:nvSpPr>
          <p:cNvPr id="8" name="TextBox 7"/>
          <p:cNvSpPr txBox="1"/>
          <p:nvPr userDrawn="1"/>
        </p:nvSpPr>
        <p:spPr bwMode="gray">
          <a:xfrm>
            <a:off x="9436083" y="34367"/>
            <a:ext cx="2704238" cy="5548378"/>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1" i="0" u="none" strike="noStrike" kern="1200" cap="none" spc="0" normalizeH="0" baseline="0" noProof="0" smtClean="0">
                <a:ln>
                  <a:noFill/>
                </a:ln>
                <a:solidFill>
                  <a:srgbClr val="333E48"/>
                </a:solidFill>
                <a:effectLst/>
                <a:uLnTx/>
                <a:uFillTx/>
                <a:latin typeface="Arial"/>
                <a:ea typeface="+mn-ea"/>
                <a:cs typeface="Arial"/>
              </a:rPr>
              <a:t>IMPORTANT: Please read the following.</a:t>
            </a:r>
          </a:p>
          <a:p>
            <a:pPr marL="0" marR="0" lvl="0" indent="0"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Advisory Board has prepared this report for the exclusive use of its members. Each member acknowledges and agrees that this report and the information contained herein (collectively, the “Report”) are confidential and proprietary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to Advisory Board. By accepting delivery of this Report, each member agrees to abide by the terms as stated herein, including the following:</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(b) any third party.</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3.	Each member may make this Report available solely to those of its employees and agents who (a) are registered for the workshop or membership program of</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which this Report is a part, (b) require access to this Report in order to learn from the information described herein, and</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571"/>
              </a:spcBef>
              <a:spcAft>
                <a:spcPct val="0"/>
              </a:spcAft>
              <a:buClrTx/>
              <a:buSzTx/>
              <a:buFontTx/>
              <a:buNone/>
              <a:defRPr/>
            </a:pPr>
            <a:r>
              <a:rPr kumimoji="0" lang="en-US" sz="757" b="0" i="0" u="none" strike="noStrike" kern="1200" cap="none" spc="0" normalizeH="0" baseline="0" noProof="0" smtClean="0">
                <a:ln>
                  <a:noFill/>
                </a:ln>
                <a:solidFill>
                  <a:srgbClr val="333E48"/>
                </a:solidFill>
                <a:effectLst/>
                <a:uLnTx/>
                <a:uFillTx/>
                <a:latin typeface="Arial"/>
                <a:ea typeface="+mn-ea"/>
                <a:cs typeface="Arial"/>
              </a:rPr>
              <a:t>6.	If a member is unwilling to abide by any</a:t>
            </a:r>
            <a:br>
              <a:rPr kumimoji="0" lang="en-US" sz="757" b="0" i="0" u="none" strike="noStrike" kern="1200" cap="none" spc="0" normalizeH="0" baseline="0" noProof="0" smtClean="0">
                <a:ln>
                  <a:noFill/>
                </a:ln>
                <a:solidFill>
                  <a:srgbClr val="333E48"/>
                </a:solidFill>
                <a:effectLst/>
                <a:uLnTx/>
                <a:uFillTx/>
                <a:latin typeface="Arial"/>
                <a:ea typeface="+mn-ea"/>
                <a:cs typeface="Arial"/>
              </a:rPr>
            </a:br>
            <a:r>
              <a:rPr kumimoji="0" lang="en-US" sz="757" b="0" i="0" u="none" strike="noStrike" kern="1200" cap="none" spc="0" normalizeH="0" baseline="0" noProof="0" smtClean="0">
                <a:ln>
                  <a:noFill/>
                </a:ln>
                <a:solidFill>
                  <a:srgbClr val="333E48"/>
                </a:solidFill>
                <a:effectLst/>
                <a:uLnTx/>
                <a:uFillTx/>
                <a:latin typeface="Arial"/>
                <a:ea typeface="+mn-ea"/>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flipH="1">
            <a:off x="9294939" y="-3011"/>
            <a:ext cx="0" cy="654051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581169"/>
      </p:ext>
    </p:extLst>
  </p:cSld>
  <p:clrMapOvr>
    <a:masterClrMapping/>
  </p:clrMapOvr>
  <p:transition/>
  <p:timing/>
  <p:extLst>
    <p:ext uri="{DCECCB84-F9BA-43D5-87BE-67443E8EF086}">
      <p15:sldGuideLst xmlns:p15="http://schemas.microsoft.com/office/powerpoint/2012/main">
        <p15:guide id="1"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aperless Meeting Credit/Caveat">
    <p:spTree>
      <p:nvGrpSpPr>
        <p:cNvPr id="1" name=""/>
        <p:cNvGrpSpPr/>
        <p:nvPr/>
      </p:nvGrpSpPr>
      <p:grpSpPr>
        <a:xfrm>
          <a:off x="0" y="0"/>
          <a:ext cx="0" cy="0"/>
        </a:xfrm>
      </p:grpSpPr>
      <p:cxnSp>
        <p:nvCxnSpPr>
          <p:cNvPr id="8" name="Straight Connector 7"/>
          <p:cNvCxnSpPr/>
          <p:nvPr/>
        </p:nvCxnSpPr>
        <p:spPr bwMode="gray">
          <a:xfrm flipH="1">
            <a:off x="7812149" y="0"/>
            <a:ext cx="0" cy="68580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610810" y="236627"/>
            <a:ext cx="6618514" cy="439681"/>
          </a:xfrm>
        </p:spPr>
        <p:txBody>
          <a:bodyPr anchor="t" anchorCtr="0"/>
          <a:lstStyle>
            <a:lvl1pPr>
              <a:defRPr sz="2857" b="0">
                <a:solidFill>
                  <a:schemeClr val="tx1"/>
                </a:solidFill>
              </a:defRPr>
            </a:lvl1pPr>
          </a:lstStyle>
          <a:p>
            <a:r>
              <a:rPr lang="en-US" smtClean="0"/>
              <a:t>Insert Program Name Here</a:t>
            </a:r>
          </a:p>
        </p:txBody>
      </p:sp>
      <p:sp>
        <p:nvSpPr>
          <p:cNvPr id="3" name="TextBox 2"/>
          <p:cNvSpPr txBox="1"/>
          <p:nvPr userDrawn="1"/>
        </p:nvSpPr>
        <p:spPr bwMode="gray">
          <a:xfrm>
            <a:off x="8042621" y="156867"/>
            <a:ext cx="4020796" cy="545065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LEGAL CAVEAT</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and its employees and agents to abide by the terms set forth herein.</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marL="0" marR="0" lvl="0" indent="0" algn="l" defTabSz="914418" rtl="0" eaLnBrk="1" fontAlgn="auto" latinLnBrk="0" hangingPunct="1">
              <a:lnSpc>
                <a:spcPct val="100000"/>
              </a:lnSpc>
              <a:spcBef>
                <a:spcPts val="1143"/>
              </a:spcBef>
              <a:spcAft>
                <a:spcPct val="0"/>
              </a:spcAft>
              <a:buClrTx/>
              <a:buSzTx/>
              <a:buFontTx/>
              <a:buNone/>
              <a:defRPr/>
            </a:pPr>
            <a:r>
              <a:rPr kumimoji="0" lang="en-US" sz="643" b="1" i="0" u="none" strike="noStrike" kern="1200" cap="none" spc="0" normalizeH="0" baseline="0" noProof="0" smtClean="0">
                <a:ln>
                  <a:noFill/>
                </a:ln>
                <a:solidFill>
                  <a:srgbClr val="333E48"/>
                </a:solidFill>
                <a:effectLst/>
                <a:uLnTx/>
                <a:uFillTx/>
                <a:latin typeface="Arial"/>
                <a:ea typeface="+mn-ea"/>
                <a:cs typeface="+mn-cs"/>
              </a:rPr>
              <a:t>IMPORTANT: Please read the following.</a:t>
            </a:r>
          </a:p>
          <a:p>
            <a:pPr marL="0" marR="0" lvl="0" indent="0"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Advisory Board has prepared this report for the exclusive use of its members.</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acknowledges and agrees that this report and the information contained herein (collectively, the “Report”) are confidential and proprietary to Advisory Board. By accepting delivery of this Report, each member agrees to</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abide by the terms as stated herein, including the following:</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1.	Advisory Board owns all right, title, and interest in and to this Report. Except as stated herein, no right, license, permission, or interest of any kind in this Report is intended to be given, transferred to, or acquired by a member.</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Each member is authorized to use this Report only to the extent expressly authorized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4.	Each member shall not remove from this Report any confidential markings, copyright notices, and/or other similar indicia herein.</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5.	Each member is responsible for any breach of its obligations as stated herein by any of its employees or agents.</a:t>
            </a:r>
          </a:p>
          <a:p>
            <a:pPr marL="165558" marR="0" lvl="0" indent="-165558" algn="l" defTabSz="914418" rtl="0" eaLnBrk="1" fontAlgn="auto" latinLnBrk="0" hangingPunct="1">
              <a:lnSpc>
                <a:spcPct val="100000"/>
              </a:lnSpc>
              <a:spcBef>
                <a:spcPts val="429"/>
              </a:spcBef>
              <a:spcAft>
                <a:spcPct val="0"/>
              </a:spcAft>
              <a:buClrTx/>
              <a:buSzTx/>
              <a:buFontTx/>
              <a:buNone/>
              <a:defRPr/>
            </a:pPr>
            <a:r>
              <a:rPr kumimoji="0" lang="en-US" sz="643" b="0" i="0" u="none" strike="noStrike" kern="1200" cap="none" spc="0" normalizeH="0" baseline="0" noProof="0" smtClean="0">
                <a:ln>
                  <a:noFill/>
                </a:ln>
                <a:solidFill>
                  <a:srgbClr val="333E48"/>
                </a:solidFill>
                <a:effectLst/>
                <a:uLnTx/>
                <a:uFillTx/>
                <a:latin typeface="Arial"/>
                <a:ea typeface="+mn-ea"/>
                <a:cs typeface="+mn-cs"/>
              </a:rPr>
              <a:t>6.	If a member is unwilling to abide by any of the foregoing obligations, then</a:t>
            </a:r>
            <a:br>
              <a:rPr kumimoji="0" lang="en-US" sz="643" b="0" i="0" u="none" strike="noStrike" kern="1200" cap="none" spc="0" normalizeH="0" baseline="0" noProof="0" smtClean="0">
                <a:ln>
                  <a:noFill/>
                </a:ln>
                <a:solidFill>
                  <a:srgbClr val="333E48"/>
                </a:solidFill>
                <a:effectLst/>
                <a:uLnTx/>
                <a:uFillTx/>
                <a:latin typeface="Arial"/>
                <a:ea typeface="+mn-ea"/>
                <a:cs typeface="+mn-cs"/>
              </a:rPr>
            </a:br>
            <a:r>
              <a:rPr kumimoji="0" lang="en-US" sz="643" b="0" i="0" u="none" strike="noStrike" kern="1200" cap="none" spc="0" normalizeH="0" baseline="0" noProof="0" smtClean="0">
                <a:ln>
                  <a:noFill/>
                </a:ln>
                <a:solidFill>
                  <a:srgbClr val="333E48"/>
                </a:solidFill>
                <a:effectLst/>
                <a:uLnTx/>
                <a:uFillTx/>
                <a:latin typeface="Arial"/>
                <a:ea typeface="+mn-ea"/>
                <a:cs typeface="+mn-cs"/>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1138400" y="1487806"/>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Project Director (click to add desired text)</a:t>
            </a:r>
          </a:p>
        </p:txBody>
      </p:sp>
      <p:sp>
        <p:nvSpPr>
          <p:cNvPr id="24" name="Text Placeholder 4"/>
          <p:cNvSpPr>
            <a:spLocks noGrp="1"/>
          </p:cNvSpPr>
          <p:nvPr>
            <p:ph type="body" sz="quarter" idx="38" hasCustomPrompt="1"/>
          </p:nvPr>
        </p:nvSpPr>
        <p:spPr bwMode="gray">
          <a:xfrm>
            <a:off x="1138400" y="1780725"/>
            <a:ext cx="6096000"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 Here</a:t>
            </a:r>
          </a:p>
        </p:txBody>
      </p:sp>
      <p:sp>
        <p:nvSpPr>
          <p:cNvPr id="25" name="Text Placeholder 5"/>
          <p:cNvSpPr>
            <a:spLocks noGrp="1"/>
          </p:cNvSpPr>
          <p:nvPr>
            <p:ph type="body" sz="quarter" idx="39" hasCustomPrompt="1"/>
          </p:nvPr>
        </p:nvSpPr>
        <p:spPr bwMode="gray">
          <a:xfrm>
            <a:off x="1138400" y="2063991"/>
            <a:ext cx="6096000" cy="175873"/>
          </a:xfrm>
        </p:spPr>
        <p:txBody>
          <a:bodyPr/>
          <a:lstStyle>
            <a:lvl1pPr marL="0" indent="0">
              <a:spcBef>
                <a:spcPct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email (i.e., smithj@advisory.com)</a:t>
            </a:r>
            <a:endParaRPr lang="en-US"/>
          </a:p>
        </p:txBody>
      </p:sp>
      <p:sp>
        <p:nvSpPr>
          <p:cNvPr id="26" name="Text Placeholder 5"/>
          <p:cNvSpPr>
            <a:spLocks noGrp="1"/>
          </p:cNvSpPr>
          <p:nvPr>
            <p:ph type="body" sz="quarter" idx="40" hasCustomPrompt="1"/>
          </p:nvPr>
        </p:nvSpPr>
        <p:spPr bwMode="gray">
          <a:xfrm>
            <a:off x="1138400" y="2249688"/>
            <a:ext cx="6096000" cy="175873"/>
          </a:xfrm>
        </p:spPr>
        <p:txBody>
          <a:bodyPr/>
          <a:lstStyle>
            <a:lvl1pPr marL="0" indent="0">
              <a:spcBef>
                <a:spcPct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smtClean="0"/>
              <a:t>Insert Project Director phone (i.e., 202-266-XXXX)</a:t>
            </a:r>
          </a:p>
        </p:txBody>
      </p:sp>
      <p:sp>
        <p:nvSpPr>
          <p:cNvPr id="27" name="Text Placeholder 5"/>
          <p:cNvSpPr>
            <a:spLocks noGrp="1"/>
          </p:cNvSpPr>
          <p:nvPr>
            <p:ph type="body" sz="quarter" idx="41" hasCustomPrompt="1"/>
          </p:nvPr>
        </p:nvSpPr>
        <p:spPr bwMode="gray">
          <a:xfrm>
            <a:off x="1138400" y="2870818"/>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Research Team (click to add desired text)</a:t>
            </a:r>
          </a:p>
        </p:txBody>
      </p:sp>
      <p:sp>
        <p:nvSpPr>
          <p:cNvPr id="28" name="Text Placeholder 4"/>
          <p:cNvSpPr>
            <a:spLocks noGrp="1"/>
          </p:cNvSpPr>
          <p:nvPr>
            <p:ph type="body" sz="quarter" idx="42" hasCustomPrompt="1"/>
          </p:nvPr>
        </p:nvSpPr>
        <p:spPr bwMode="gray">
          <a:xfrm>
            <a:off x="1138400" y="3170143"/>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29" name="Text Placeholder 5"/>
          <p:cNvSpPr>
            <a:spLocks noGrp="1"/>
          </p:cNvSpPr>
          <p:nvPr>
            <p:ph type="body" sz="quarter" idx="43" hasCustomPrompt="1"/>
          </p:nvPr>
        </p:nvSpPr>
        <p:spPr bwMode="gray">
          <a:xfrm>
            <a:off x="1138400" y="381851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Leadership (click to add desired text)</a:t>
            </a:r>
          </a:p>
        </p:txBody>
      </p:sp>
      <p:sp>
        <p:nvSpPr>
          <p:cNvPr id="30" name="Text Placeholder 4"/>
          <p:cNvSpPr>
            <a:spLocks noGrp="1"/>
          </p:cNvSpPr>
          <p:nvPr>
            <p:ph type="body" sz="quarter" idx="44" hasCustomPrompt="1"/>
          </p:nvPr>
        </p:nvSpPr>
        <p:spPr bwMode="gray">
          <a:xfrm>
            <a:off x="1138400" y="411783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
        <p:nvSpPr>
          <p:cNvPr id="31" name="Text Placeholder 5"/>
          <p:cNvSpPr>
            <a:spLocks noGrp="1"/>
          </p:cNvSpPr>
          <p:nvPr>
            <p:ph type="body" sz="quarter" idx="45" hasCustomPrompt="1"/>
          </p:nvPr>
        </p:nvSpPr>
        <p:spPr bwMode="gray">
          <a:xfrm>
            <a:off x="1138400" y="4766234"/>
            <a:ext cx="6096000" cy="263809"/>
          </a:xfrm>
        </p:spPr>
        <p:txBody>
          <a:bodyPr/>
          <a:lstStyle>
            <a:lvl1pPr marL="0" indent="0">
              <a:spcBef>
                <a:spcPct val="0"/>
              </a:spcBef>
              <a:buNone/>
              <a:defRPr sz="1714" baseline="0">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Design Consultant (click to add desired text)</a:t>
            </a:r>
          </a:p>
        </p:txBody>
      </p:sp>
      <p:sp>
        <p:nvSpPr>
          <p:cNvPr id="32" name="Text Placeholder 4"/>
          <p:cNvSpPr>
            <a:spLocks noGrp="1"/>
          </p:cNvSpPr>
          <p:nvPr>
            <p:ph type="body" sz="quarter" idx="46" hasCustomPrompt="1"/>
          </p:nvPr>
        </p:nvSpPr>
        <p:spPr bwMode="gray">
          <a:xfrm>
            <a:off x="1138400" y="5065559"/>
            <a:ext cx="6096000"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smtClean="0"/>
              <a:t>Insert Name(s) Here</a:t>
            </a:r>
          </a:p>
        </p:txBody>
      </p:sp>
    </p:spTree>
    <p:extLst>
      <p:ext uri="{BB962C8B-B14F-4D97-AF65-F5344CB8AC3E}">
        <p14:creationId xmlns:p14="http://schemas.microsoft.com/office/powerpoint/2010/main" val="1310889899"/>
      </p:ext>
    </p:extLst>
  </p:cSld>
  <p:clrMapOvr>
    <a:masterClrMapping/>
  </p:clrMapOvr>
  <p:transition/>
  <p:timing/>
  <p:extLst>
    <p:ext uri="{DCECCB84-F9BA-43D5-87BE-67443E8EF086}">
      <p15:sldGuideLst xmlns:p15="http://schemas.microsoft.com/office/powerpoint/2012/main">
        <p15:guide id="2" orient="horz" pos="144">
          <p15:clr>
            <a:srgbClr val="FBAE40"/>
          </p15:clr>
        </p15:guide>
        <p15:guide id="3" pos="2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E0DF6-ED0E-4952-90B4-00CA664C9B6B}"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173DD-2D59-481C-8672-0F221D6D7BCC}" type="slidenum">
              <a:rPr lang="en-US" smtClean="0"/>
              <a:t>‹#›</a:t>
            </a:fld>
            <a:endParaRPr lang="en-US"/>
          </a:p>
        </p:txBody>
      </p:sp>
    </p:spTree>
    <p:extLst>
      <p:ext uri="{BB962C8B-B14F-4D97-AF65-F5344CB8AC3E}">
        <p14:creationId xmlns:p14="http://schemas.microsoft.com/office/powerpoint/2010/main" val="1084665133"/>
      </p:ext>
    </p:extLst>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1280221405"/>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DC Address">
    <p:spTree>
      <p:nvGrpSpPr>
        <p:cNvPr id="1" name=""/>
        <p:cNvGrpSpPr/>
        <p:nvPr/>
      </p:nvGrpSpPr>
      <p:grpSpPr>
        <a:xfrm>
          <a:off x="0" y="0"/>
          <a:ext cx="0" cy="0"/>
        </a:xfrm>
      </p:grpSpPr>
      <p:sp>
        <p:nvSpPr>
          <p:cNvPr id="10" name="Rectangle 9">
            <a:hlinkClick r:id="rId1"/>
          </p:cNvPr>
          <p:cNvSpPr/>
          <p:nvPr userDrawn="1"/>
        </p:nvSpPr>
        <p:spPr bwMode="gray">
          <a:xfrm>
            <a:off x="0" y="5675282"/>
            <a:ext cx="9767722"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2445 M Street NW, Washington DC 20037</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202.266.5600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202.266.5700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989696117"/>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ack Cover: London Address">
    <p:spTree>
      <p:nvGrpSpPr>
        <p:cNvPr id="1" name=""/>
        <p:cNvGrpSpPr/>
        <p:nvPr/>
      </p:nvGrpSpPr>
      <p:grpSpPr>
        <a:xfrm>
          <a:off x="0" y="0"/>
          <a:ext cx="0" cy="0"/>
        </a:xfrm>
      </p:grpSpPr>
      <p:sp>
        <p:nvSpPr>
          <p:cNvPr id="7" name="Rectangle 6">
            <a:hlinkClick r:id="rId1"/>
          </p:cNvPr>
          <p:cNvSpPr/>
          <p:nvPr userDrawn="1"/>
        </p:nvSpPr>
        <p:spPr bwMode="gray">
          <a:xfrm>
            <a:off x="0" y="5675282"/>
            <a:ext cx="12192000"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6" name="Group 5"/>
          <p:cNvGrpSpPr/>
          <p:nvPr userDrawn="1"/>
        </p:nvGrpSpPr>
        <p:grpSpPr>
          <a:xfrm>
            <a:off x="607611" y="5788183"/>
            <a:ext cx="10945021" cy="760317"/>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flipH="1">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Third Floor, Melbourne House, 46 Aldwych, London WC2B 4LL, UK</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smtClean="0">
                  <a:ln>
                    <a:noFill/>
                  </a:ln>
                  <a:solidFill>
                    <a:srgbClr val="333E48"/>
                  </a:solidFill>
                  <a:effectLst/>
                  <a:uLnTx/>
                  <a:uFillTx/>
                  <a:latin typeface="Arial"/>
                  <a:ea typeface="+mn-ea"/>
                  <a:cs typeface="+mn-cs"/>
                </a:rPr>
                <a:t>P +44 (0) 203 100 6800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F +44 (0) 203 318 3069 </a:t>
              </a:r>
              <a:r>
                <a:rPr kumimoji="0" lang="en-US" sz="1286" b="0" i="0" u="none" strike="noStrike" kern="1200" cap="none" spc="0" normalizeH="0" baseline="0" noProof="0" smtClean="0">
                  <a:ln>
                    <a:noFill/>
                  </a:ln>
                  <a:solidFill>
                    <a:srgbClr val="333E48"/>
                  </a:solidFill>
                  <a:effectLst/>
                  <a:uLnTx/>
                  <a:uFillTx/>
                  <a:latin typeface="Arial"/>
                  <a:ea typeface="+mn-ea"/>
                  <a:cs typeface="+mn-cs"/>
                </a:rPr>
                <a:t>│</a:t>
              </a:r>
              <a:r>
                <a:rPr kumimoji="0" lang="en-US" sz="1500" b="0" i="0" u="none" strike="noStrike" kern="1200" cap="none" spc="0" normalizeH="0" baseline="0" noProof="0" smtClean="0">
                  <a:ln>
                    <a:noFill/>
                  </a:ln>
                  <a:solidFill>
                    <a:srgbClr val="333E48"/>
                  </a:solidFill>
                  <a:effectLst/>
                  <a:uLnTx/>
                  <a:uFillTx/>
                  <a:latin typeface="Arial"/>
                  <a:ea typeface="+mn-ea"/>
                  <a:cs typeface="+mn-cs"/>
                </a:rPr>
                <a:t> </a:t>
              </a:r>
              <a:r>
                <a:rPr kumimoji="0" lang="en-US" sz="1500" b="1" i="0" u="none" strike="noStrike" kern="1200" cap="none" spc="0" normalizeH="0" baseline="0" noProof="0" smtClean="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36852459"/>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Instructions">
    <p:spTree>
      <p:nvGrpSpPr>
        <p:cNvPr id="1" name=""/>
        <p:cNvGrpSpPr/>
        <p:nvPr/>
      </p:nvGrpSpPr>
      <p:grpSpPr>
        <a:xfrm>
          <a:off x="0" y="0"/>
          <a:ext cx="0" cy="0"/>
        </a:xfrm>
      </p:grpSpPr>
      <p:sp>
        <p:nvSpPr>
          <p:cNvPr id="4" name="Rectangle 3"/>
          <p:cNvSpPr/>
          <p:nvPr userDrawn="1"/>
        </p:nvSpPr>
        <p:spPr bwMode="gray">
          <a:xfrm>
            <a:off x="0" y="6204857"/>
            <a:ext cx="12192000" cy="6531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5" name="Rectangle 4"/>
          <p:cNvSpPr/>
          <p:nvPr userDrawn="1"/>
        </p:nvSpPr>
        <p:spPr bwMode="gray">
          <a:xfrm>
            <a:off x="4601422" y="-1"/>
            <a:ext cx="7590577" cy="192087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smtClean="0">
              <a:ln>
                <a:noFill/>
              </a:ln>
              <a:solidFill>
                <a:srgbClr val="FFFFFF"/>
              </a:solidFill>
              <a:effectLst/>
              <a:uLnTx/>
              <a:uFillTx/>
              <a:latin typeface="Arial"/>
              <a:ea typeface="+mn-ea"/>
              <a:cs typeface="+mn-cs"/>
            </a:endParaRPr>
          </a:p>
        </p:txBody>
      </p:sp>
      <p:sp>
        <p:nvSpPr>
          <p:cNvPr id="7" name="TextBox 6"/>
          <p:cNvSpPr txBox="1"/>
          <p:nvPr userDrawn="1"/>
        </p:nvSpPr>
        <p:spPr bwMode="gray">
          <a:xfrm>
            <a:off x="4808470" y="683237"/>
            <a:ext cx="6771585" cy="307777"/>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000" b="0" i="0" u="none" strike="noStrike" kern="1200" cap="none" spc="0" normalizeH="0" baseline="0" noProof="0" smtClean="0">
                <a:ln>
                  <a:noFill/>
                </a:ln>
                <a:solidFill>
                  <a:srgbClr val="FFFFFF"/>
                </a:solidFill>
                <a:effectLst/>
                <a:uLnTx/>
                <a:uFillTx/>
                <a:latin typeface="Arial"/>
                <a:ea typeface="+mn-ea"/>
                <a:cs typeface="+mn-cs"/>
              </a:rPr>
              <a:t>All health care projected presentations:</a:t>
            </a:r>
          </a:p>
        </p:txBody>
      </p:sp>
      <p:sp>
        <p:nvSpPr>
          <p:cNvPr id="8" name="TextBox 7"/>
          <p:cNvSpPr txBox="1"/>
          <p:nvPr userDrawn="1"/>
        </p:nvSpPr>
        <p:spPr bwMode="gray">
          <a:xfrm>
            <a:off x="7598001" y="1186659"/>
            <a:ext cx="2004973"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Roundtables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err="1" smtClean="0">
                <a:ln>
                  <a:noFill/>
                </a:ln>
                <a:solidFill>
                  <a:srgbClr val="FFFFFF"/>
                </a:solidFill>
                <a:effectLst/>
                <a:uLnTx/>
                <a:uFillTx/>
                <a:latin typeface="Arial"/>
                <a:ea typeface="+mn-ea"/>
                <a:cs typeface="+mn-cs"/>
              </a:rPr>
              <a:t>Onsites</a:t>
            </a:r>
            <a:endParaRPr kumimoji="0" lang="en-US" sz="1571"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p:cNvSpPr txBox="1"/>
          <p:nvPr userDrawn="1"/>
        </p:nvSpPr>
        <p:spPr bwMode="gray">
          <a:xfrm>
            <a:off x="7554649" y="5868427"/>
            <a:ext cx="4026543" cy="153888"/>
          </a:xfrm>
          <a:prstGeom prst="rect">
            <a:avLst/>
          </a:prstGeom>
          <a:noFill/>
        </p:spPr>
        <p:txBody>
          <a:bodyPr wrap="square" lIns="0" tIns="0" rIns="0" bIns="0" rtlCol="0">
            <a:spAutoFit/>
          </a:bodyPr>
          <a:lstStyle/>
          <a:p>
            <a:pPr marL="0" marR="0" lvl="0" indent="0" algn="r" defTabSz="914418" rtl="0" eaLnBrk="1" fontAlgn="auto" latinLnBrk="0" hangingPunct="1">
              <a:lnSpc>
                <a:spcPct val="100000"/>
              </a:lnSpc>
              <a:spcBef>
                <a:spcPts val="714"/>
              </a:spcBef>
              <a:spcAft>
                <a:spcPct val="0"/>
              </a:spcAft>
              <a:buClrTx/>
              <a:buSzTx/>
              <a:buFontTx/>
              <a:buNone/>
              <a:defRPr/>
            </a:pPr>
            <a:r>
              <a:rPr kumimoji="0" lang="en-US" sz="1000" b="0" i="0" u="none" strike="noStrike" kern="1200" cap="none" spc="0" normalizeH="0" baseline="0" noProof="0" smtClean="0">
                <a:ln>
                  <a:noFill/>
                </a:ln>
                <a:solidFill>
                  <a:srgbClr val="333E48"/>
                </a:solidFill>
                <a:effectLst/>
                <a:uLnTx/>
                <a:uFillTx/>
                <a:latin typeface="Arial"/>
                <a:ea typeface="+mn-ea"/>
                <a:cs typeface="+mn-cs"/>
              </a:rPr>
              <a:t>Slide Size: 7ꞌꞌ x 5.25</a:t>
            </a:r>
            <a:r>
              <a:rPr kumimoji="0" lang="en-US" sz="1000" b="0" i="0" u="none" strike="noStrike" kern="1200" cap="none" spc="0" normalizeH="0" baseline="0" noProof="0">
                <a:ln>
                  <a:noFill/>
                </a:ln>
                <a:solidFill>
                  <a:srgbClr val="333E48"/>
                </a:solidFill>
                <a:effectLst/>
                <a:uLnTx/>
                <a:uFillTx/>
                <a:latin typeface="Arial"/>
                <a:ea typeface="+mn-ea"/>
                <a:cs typeface="+mn-cs"/>
              </a:rPr>
              <a:t>ꞌ</a:t>
            </a:r>
            <a:r>
              <a:rPr kumimoji="0" lang="en-US" sz="1000" b="0" i="0" u="none" strike="noStrike" kern="1200" cap="none" spc="0" normalizeH="0" baseline="0" noProof="0" smtClean="0">
                <a:ln>
                  <a:noFill/>
                </a:ln>
                <a:solidFill>
                  <a:srgbClr val="333E48"/>
                </a:solidFill>
                <a:effectLst/>
                <a:uLnTx/>
                <a:uFillTx/>
                <a:latin typeface="Arial"/>
                <a:ea typeface="+mn-ea"/>
                <a:cs typeface="+mn-cs"/>
              </a:rPr>
              <a:t>ꞌ </a:t>
            </a:r>
          </a:p>
        </p:txBody>
      </p:sp>
      <p:sp>
        <p:nvSpPr>
          <p:cNvPr id="10" name="TextBox 9"/>
          <p:cNvSpPr txBox="1"/>
          <p:nvPr userDrawn="1"/>
        </p:nvSpPr>
        <p:spPr bwMode="gray">
          <a:xfrm>
            <a:off x="606522" y="2209301"/>
            <a:ext cx="3831771" cy="24173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571" b="1" i="0" u="none" strike="noStrike" kern="1200" cap="none" spc="0" normalizeH="0" baseline="0" noProof="0" smtClean="0">
                <a:ln>
                  <a:noFill/>
                </a:ln>
                <a:solidFill>
                  <a:srgbClr val="333E48"/>
                </a:solidFill>
                <a:effectLst/>
                <a:uLnTx/>
                <a:uFillTx/>
                <a:latin typeface="Arial"/>
                <a:ea typeface="+mn-ea"/>
                <a:cs typeface="+mn-cs"/>
              </a:rPr>
              <a:t>Training</a:t>
            </a:r>
            <a:endParaRPr kumimoji="0" lang="en-US" sz="1714" b="1" i="0" u="none" strike="noStrike" kern="1200" cap="none" spc="0" normalizeH="0" baseline="0" noProof="0" smtClean="0">
              <a:ln>
                <a:noFill/>
              </a:ln>
              <a:solidFill>
                <a:srgbClr val="333E48"/>
              </a:solidFill>
              <a:effectLst/>
              <a:uLnTx/>
              <a:uFillTx/>
              <a:latin typeface="Arial"/>
              <a:ea typeface="+mn-ea"/>
              <a:cs typeface="+mn-cs"/>
            </a:endParaRPr>
          </a:p>
        </p:txBody>
      </p:sp>
      <p:sp>
        <p:nvSpPr>
          <p:cNvPr id="11" name="TextBox 10"/>
          <p:cNvSpPr txBox="1"/>
          <p:nvPr userDrawn="1"/>
        </p:nvSpPr>
        <p:spPr bwMode="gray">
          <a:xfrm>
            <a:off x="9717259" y="1186658"/>
            <a:ext cx="2090057" cy="241733"/>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Conferences</a:t>
            </a:r>
          </a:p>
        </p:txBody>
      </p:sp>
      <p:sp>
        <p:nvSpPr>
          <p:cNvPr id="12" name="TextBox 11"/>
          <p:cNvSpPr txBox="1"/>
          <p:nvPr userDrawn="1"/>
        </p:nvSpPr>
        <p:spPr bwMode="gray">
          <a:xfrm>
            <a:off x="4808472" y="1186659"/>
            <a:ext cx="3296817" cy="573234"/>
          </a:xfrm>
          <a:prstGeom prst="rect">
            <a:avLst/>
          </a:prstGeom>
          <a:noFill/>
        </p:spPr>
        <p:txBody>
          <a:bodyPr wrap="square" lIns="0" tIns="0" rIns="0" bIns="0" rtlCol="0">
            <a:spAutoFit/>
          </a:bodyPr>
          <a:lstStyle/>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National meetings</a:t>
            </a:r>
          </a:p>
          <a:p>
            <a:pPr marL="161022" marR="0" lvl="0" indent="-161022"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571" b="0" i="0" u="none" strike="noStrike" kern="1200" cap="none" spc="0" normalizeH="0" baseline="0" noProof="0" smtClean="0">
                <a:ln>
                  <a:noFill/>
                </a:ln>
                <a:solidFill>
                  <a:srgbClr val="FFFFFF"/>
                </a:solidFill>
                <a:effectLst/>
                <a:uLnTx/>
                <a:uFillTx/>
                <a:latin typeface="Arial"/>
                <a:ea typeface="+mn-ea"/>
                <a:cs typeface="+mn-cs"/>
              </a:rPr>
              <a:t>Webconferences</a:t>
            </a:r>
          </a:p>
        </p:txBody>
      </p:sp>
      <p:sp>
        <p:nvSpPr>
          <p:cNvPr id="13" name="TextBox 12"/>
          <p:cNvSpPr txBox="1"/>
          <p:nvPr userDrawn="1"/>
        </p:nvSpPr>
        <p:spPr bwMode="gray">
          <a:xfrm>
            <a:off x="606522" y="2576879"/>
            <a:ext cx="3581886" cy="299004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Watch 5 videos in 7 minutes to learn everything you need to get started!</a:t>
            </a:r>
          </a:p>
          <a:p>
            <a:pPr marL="0" marR="0" lvl="0" indent="0" algn="l" defTabSz="914418" rtl="0" eaLnBrk="1" fontAlgn="auto" latinLnBrk="0" hangingPunct="1">
              <a:lnSpc>
                <a:spcPct val="100000"/>
              </a:lnSpc>
              <a:spcBef>
                <a:spcPts val="857"/>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a:ea typeface="+mn-ea"/>
                <a:cs typeface="+mn-cs"/>
              </a:rPr>
              <a:t>portals.advisory.com/</a:t>
            </a:r>
            <a:r>
              <a:rPr kumimoji="0" lang="en-US" sz="1286" b="1" i="0" u="none" strike="noStrike" kern="1200" cap="none" spc="0" normalizeH="0" baseline="0" noProof="0" err="1" smtClean="0">
                <a:ln>
                  <a:noFill/>
                </a:ln>
                <a:solidFill>
                  <a:srgbClr val="333E48"/>
                </a:solidFill>
                <a:effectLst/>
                <a:uLnTx/>
                <a:uFillTx/>
                <a:latin typeface="Arial"/>
                <a:ea typeface="+mn-ea"/>
                <a:cs typeface="+mn-cs"/>
              </a:rPr>
              <a:t>dss</a:t>
            </a:r>
            <a:r>
              <a:rPr kumimoji="0" lang="en-US" sz="1286" b="1" i="0" u="none" strike="noStrike" kern="1200" cap="none" spc="0" normalizeH="0" baseline="0" noProof="0" smtClean="0">
                <a:ln>
                  <a:noFill/>
                </a:ln>
                <a:solidFill>
                  <a:srgbClr val="333E48"/>
                </a:solidFill>
                <a:effectLst/>
                <a:uLnTx/>
                <a:uFillTx/>
                <a:latin typeface="Arial"/>
                <a:ea typeface="+mn-ea"/>
                <a:cs typeface="+mn-cs"/>
              </a:rPr>
              <a:t>/</a:t>
            </a:r>
            <a:br>
              <a:rPr kumimoji="0" lang="en-US" sz="1286" b="1" i="0" u="none" strike="noStrike" kern="1200" cap="none" spc="0" normalizeH="0" baseline="0" noProof="0" smtClean="0">
                <a:ln>
                  <a:noFill/>
                </a:ln>
                <a:solidFill>
                  <a:srgbClr val="333E48"/>
                </a:solidFill>
                <a:effectLst/>
                <a:uLnTx/>
                <a:uFillTx/>
                <a:latin typeface="Arial"/>
                <a:ea typeface="+mn-ea"/>
                <a:cs typeface="+mn-cs"/>
              </a:rPr>
            </a:br>
            <a:r>
              <a:rPr kumimoji="0" lang="en-US" sz="1286" b="1" i="0" u="none" strike="noStrike" kern="1200" cap="none" spc="0" normalizeH="0" baseline="0" noProof="0" smtClean="0">
                <a:ln>
                  <a:noFill/>
                </a:ln>
                <a:solidFill>
                  <a:srgbClr val="333E48"/>
                </a:solidFill>
                <a:effectLst/>
                <a:uLnTx/>
                <a:uFillTx/>
                <a:latin typeface="Arial"/>
                <a:ea typeface="+mn-ea"/>
                <a:cs typeface="+mn-cs"/>
              </a:rPr>
              <a:t>templates/training</a:t>
            </a:r>
            <a:endParaRPr kumimoji="0" lang="en-US" sz="1286" b="1" i="0" u="none" strike="noStrike" kern="1200" cap="none" spc="0" normalizeH="0" baseline="0" noProof="0">
              <a:ln>
                <a:noFill/>
              </a:ln>
              <a:solidFill>
                <a:srgbClr val="333E48"/>
              </a:solidFill>
              <a:effectLst/>
              <a:uLnTx/>
              <a:uFillTx/>
              <a:latin typeface="Arial"/>
              <a:ea typeface="+mn-ea"/>
              <a:cs typeface="+mn-cs"/>
            </a:endParaRPr>
          </a:p>
          <a:p>
            <a:pPr marL="167825" marR="0" lvl="0" indent="-167825" algn="l" defTabSz="914418" rtl="0" eaLnBrk="1" fontAlgn="auto" latinLnBrk="0" hangingPunct="1">
              <a:lnSpc>
                <a:spcPct val="100000"/>
              </a:lnSpc>
              <a:spcBef>
                <a:spcPts val="1143"/>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Brand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Suite Overview</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Template Resources: </a:t>
            </a:r>
            <a:r>
              <a:rPr kumimoji="0" lang="en-US" sz="1286" b="0" i="0" u="none" strike="noStrike" kern="1200" cap="none" spc="0" normalizeH="0" baseline="0" noProof="0">
                <a:ln>
                  <a:noFill/>
                </a:ln>
                <a:solidFill>
                  <a:srgbClr val="333E48"/>
                </a:solidFill>
                <a:effectLst/>
                <a:uLnTx/>
                <a:uFillTx/>
                <a:latin typeface="Arial"/>
                <a:ea typeface="+mn-ea"/>
                <a:cs typeface="+mn-cs"/>
              </a:rPr>
              <a:t>GLGs,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Icons</a:t>
            </a:r>
            <a:r>
              <a:rPr kumimoji="0" lang="en-US" sz="1286" b="0" i="0" u="none" strike="noStrike" kern="1200" cap="none" spc="0" normalizeH="0" baseline="0" noProof="0">
                <a:ln>
                  <a:noFill/>
                </a:ln>
                <a:solidFill>
                  <a:srgbClr val="333E48"/>
                </a:solidFill>
                <a:effectLst/>
                <a:uLnTx/>
                <a:uFillTx/>
                <a:latin typeface="Arial"/>
                <a:ea typeface="+mn-ea"/>
                <a:cs typeface="+mn-cs"/>
              </a:rPr>
              <a:t>, Logos, </a:t>
            </a:r>
            <a:r>
              <a:rPr kumimoji="0" lang="en-US" sz="1286" b="0" i="0" u="none" strike="noStrike" kern="1200" cap="none" spc="0" normalizeH="0" baseline="0" noProof="0" smtClean="0">
                <a:ln>
                  <a:noFill/>
                </a:ln>
                <a:solidFill>
                  <a:srgbClr val="333E48"/>
                </a:solidFill>
                <a:effectLst/>
                <a:uLnTx/>
                <a:uFillTx/>
                <a:latin typeface="Arial"/>
                <a:ea typeface="+mn-ea"/>
                <a:cs typeface="+mn-cs"/>
              </a:rPr>
              <a:t>Photos, </a:t>
            </a:r>
            <a:r>
              <a:rPr kumimoji="0" lang="en-US" sz="1286" b="0" i="0" u="none" strike="noStrike" kern="1200" cap="none" spc="0" normalizeH="0" baseline="0" noProof="0">
                <a:ln>
                  <a:noFill/>
                </a:ln>
                <a:solidFill>
                  <a:srgbClr val="333E48"/>
                </a:solidFill>
                <a:effectLst/>
                <a:uLnTx/>
                <a:uFillTx/>
                <a:latin typeface="Arial"/>
                <a:ea typeface="+mn-ea"/>
                <a:cs typeface="+mn-cs"/>
              </a:rPr>
              <a:t>Charts</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Setting </a:t>
            </a:r>
            <a:r>
              <a:rPr kumimoji="0" lang="en-US" sz="1286" b="0" i="0" u="none" strike="noStrike" kern="1200" cap="none" spc="0" normalizeH="0" baseline="0" noProof="0">
                <a:ln>
                  <a:noFill/>
                </a:ln>
                <a:solidFill>
                  <a:srgbClr val="333E48"/>
                </a:solidFill>
                <a:effectLst/>
                <a:uLnTx/>
                <a:uFillTx/>
                <a:latin typeface="Arial"/>
                <a:ea typeface="+mn-ea"/>
                <a:cs typeface="+mn-cs"/>
              </a:rPr>
              <a:t>U</a:t>
            </a:r>
            <a:r>
              <a:rPr kumimoji="0" lang="en-US" sz="1286" b="0" i="0" u="none" strike="noStrike" kern="1200" cap="none" spc="0" normalizeH="0" baseline="0" noProof="0" smtClean="0">
                <a:ln>
                  <a:noFill/>
                </a:ln>
                <a:solidFill>
                  <a:srgbClr val="333E48"/>
                </a:solidFill>
                <a:effectLst/>
                <a:uLnTx/>
                <a:uFillTx/>
                <a:latin typeface="Arial"/>
                <a:ea typeface="+mn-ea"/>
                <a:cs typeface="+mn-cs"/>
              </a:rPr>
              <a:t>p Your System: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Work Faster and Correctly</a:t>
            </a:r>
          </a:p>
          <a:p>
            <a:pPr marL="167825" marR="0" lvl="0" indent="-167825" algn="l" defTabSz="914418" rtl="0" eaLnBrk="1" fontAlgn="auto" latinLnBrk="0" hangingPunct="1">
              <a:lnSpc>
                <a:spcPct val="100000"/>
              </a:lnSpc>
              <a:spcBef>
                <a:spcPts val="714"/>
              </a:spcBef>
              <a:spcAft>
                <a:spcPct val="0"/>
              </a:spcAft>
              <a:buClrTx/>
              <a:buSzTx/>
              <a:buFont typeface="+mj-lt"/>
              <a:buAutoNum type="arabicPeriod"/>
              <a:defRPr/>
            </a:pPr>
            <a:r>
              <a:rPr kumimoji="0" lang="en-US" sz="1286" b="0" i="0" u="none" strike="noStrike" kern="1200" cap="none" spc="0" normalizeH="0" baseline="0" noProof="0" smtClean="0">
                <a:ln>
                  <a:noFill/>
                </a:ln>
                <a:solidFill>
                  <a:srgbClr val="333E48"/>
                </a:solidFill>
                <a:effectLst/>
                <a:uLnTx/>
                <a:uFillTx/>
                <a:latin typeface="Arial"/>
                <a:ea typeface="+mn-ea"/>
                <a:cs typeface="+mn-cs"/>
              </a:rPr>
              <a:t>Design Concepts: </a:t>
            </a:r>
            <a:r>
              <a:rPr kumimoji="0" lang="en-US" sz="1286" b="0" i="0" u="none" strike="noStrike" kern="1200" cap="none" spc="0" normalizeH="0" baseline="0" noProof="0">
                <a:ln>
                  <a:noFill/>
                </a:ln>
                <a:solidFill>
                  <a:srgbClr val="333E48"/>
                </a:solidFill>
                <a:effectLst/>
                <a:uLnTx/>
                <a:uFillTx/>
                <a:latin typeface="Arial"/>
                <a:ea typeface="+mn-ea"/>
                <a:cs typeface="+mn-cs"/>
              </a:rPr>
              <a:t>Top </a:t>
            </a:r>
            <a:r>
              <a:rPr kumimoji="0" lang="en-US" sz="1286" b="0" i="0" u="none" strike="noStrike" kern="1200" cap="none" spc="0" normalizeH="0" baseline="0" noProof="0" smtClean="0">
                <a:ln>
                  <a:noFill/>
                </a:ln>
                <a:solidFill>
                  <a:srgbClr val="333E48"/>
                </a:solidFill>
                <a:effectLst/>
                <a:uLnTx/>
                <a:uFillTx/>
                <a:latin typeface="Arial"/>
                <a:ea typeface="+mn-ea"/>
                <a:cs typeface="+mn-cs"/>
              </a:rPr>
              <a:t>14 </a:t>
            </a:r>
            <a:br>
              <a:rPr kumimoji="0" lang="en-US" sz="1286" b="0" i="0" u="none" strike="noStrike" kern="1200" cap="none" spc="0" normalizeH="0" baseline="0" noProof="0" smtClean="0">
                <a:ln>
                  <a:noFill/>
                </a:ln>
                <a:solidFill>
                  <a:srgbClr val="333E48"/>
                </a:solidFill>
                <a:effectLst/>
                <a:uLnTx/>
                <a:uFillTx/>
                <a:latin typeface="Arial"/>
                <a:ea typeface="+mn-ea"/>
                <a:cs typeface="+mn-cs"/>
              </a:rPr>
            </a:br>
            <a:r>
              <a:rPr kumimoji="0" lang="en-US" sz="1286" b="0" i="0" u="none" strike="noStrike" kern="1200" cap="none" spc="0" normalizeH="0" baseline="0" noProof="0" smtClean="0">
                <a:ln>
                  <a:noFill/>
                </a:ln>
                <a:solidFill>
                  <a:srgbClr val="333E48"/>
                </a:solidFill>
                <a:effectLst/>
                <a:uLnTx/>
                <a:uFillTx/>
                <a:latin typeface="Arial"/>
                <a:ea typeface="+mn-ea"/>
                <a:cs typeface="+mn-cs"/>
              </a:rPr>
              <a:t>Best </a:t>
            </a:r>
            <a:r>
              <a:rPr kumimoji="0" lang="en-US" sz="1286" b="0" i="0" u="none" strike="noStrike" kern="1200" cap="none" spc="0" normalizeH="0" baseline="0" noProof="0">
                <a:ln>
                  <a:noFill/>
                </a:ln>
                <a:solidFill>
                  <a:srgbClr val="333E48"/>
                </a:solidFill>
                <a:effectLst/>
                <a:uLnTx/>
                <a:uFillTx/>
                <a:latin typeface="Arial"/>
                <a:ea typeface="+mn-ea"/>
                <a:cs typeface="+mn-cs"/>
              </a:rPr>
              <a:t>Practices and </a:t>
            </a:r>
            <a:r>
              <a:rPr kumimoji="0" lang="en-US" sz="1286" b="0" i="0" u="none" strike="noStrike" kern="1200" cap="none" spc="0" normalizeH="0" baseline="0" noProof="0" smtClean="0">
                <a:ln>
                  <a:noFill/>
                </a:ln>
                <a:solidFill>
                  <a:srgbClr val="333E48"/>
                </a:solidFill>
                <a:effectLst/>
                <a:uLnTx/>
                <a:uFillTx/>
                <a:latin typeface="Arial"/>
                <a:ea typeface="+mn-ea"/>
                <a:cs typeface="+mn-cs"/>
              </a:rPr>
              <a:t>Rules</a:t>
            </a:r>
            <a:endParaRPr kumimoji="0" lang="en-US" sz="1286" b="0" i="0" u="none" strike="noStrike" kern="1200" cap="none" spc="0" normalizeH="0" baseline="0" noProof="0">
              <a:ln>
                <a:noFill/>
              </a:ln>
              <a:solidFill>
                <a:srgbClr val="333E48"/>
              </a:solidFill>
              <a:effectLst/>
              <a:uLnTx/>
              <a:uFillTx/>
              <a:latin typeface="Arial"/>
              <a:ea typeface="+mn-ea"/>
              <a:cs typeface="+mn-cs"/>
            </a:endParaRPr>
          </a:p>
        </p:txBody>
      </p:sp>
      <p:sp>
        <p:nvSpPr>
          <p:cNvPr id="14" name="Rectangle 13"/>
          <p:cNvSpPr/>
          <p:nvPr userDrawn="1"/>
        </p:nvSpPr>
        <p:spPr bwMode="gray">
          <a:xfrm>
            <a:off x="8284364" y="-2"/>
            <a:ext cx="3309257" cy="391886"/>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ctr"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Delete Slide </a:t>
            </a:r>
            <a:r>
              <a:rPr kumimoji="0" lang="en-US" sz="1286" b="0" i="0" u="none" strike="noStrike" kern="1200" cap="none" spc="0" normalizeH="0" baseline="0" noProof="0">
                <a:ln>
                  <a:noFill/>
                </a:ln>
                <a:solidFill>
                  <a:srgbClr val="FFFFFF"/>
                </a:solidFill>
                <a:effectLst/>
                <a:uLnTx/>
                <a:uFillTx/>
                <a:latin typeface="Arial"/>
                <a:ea typeface="+mn-ea"/>
                <a:cs typeface="+mn-cs"/>
              </a:rPr>
              <a:t>A</a:t>
            </a:r>
            <a:r>
              <a:rPr kumimoji="0" lang="en-US" sz="1286" b="0" i="0" u="none" strike="noStrike" kern="1200" cap="none" spc="0" normalizeH="0" baseline="0" noProof="0" smtClean="0">
                <a:ln>
                  <a:noFill/>
                </a:ln>
                <a:solidFill>
                  <a:srgbClr val="FFFFFF"/>
                </a:solidFill>
                <a:effectLst/>
                <a:uLnTx/>
                <a:uFillTx/>
                <a:latin typeface="Arial"/>
                <a:ea typeface="+mn-ea"/>
                <a:cs typeface="+mn-cs"/>
              </a:rPr>
              <a:t>fter </a:t>
            </a:r>
            <a:r>
              <a:rPr kumimoji="0" lang="en-US" sz="1286" b="0" i="0" u="none" strike="noStrike" kern="1200" cap="none" spc="0" normalizeH="0" baseline="0" noProof="0">
                <a:ln>
                  <a:noFill/>
                </a:ln>
                <a:solidFill>
                  <a:srgbClr val="FFFFFF"/>
                </a:solidFill>
                <a:effectLst/>
                <a:uLnTx/>
                <a:uFillTx/>
                <a:latin typeface="Arial"/>
                <a:ea typeface="+mn-ea"/>
                <a:cs typeface="+mn-cs"/>
              </a:rPr>
              <a:t>R</a:t>
            </a:r>
            <a:r>
              <a:rPr kumimoji="0" lang="en-US" sz="1286" b="0" i="0" u="none" strike="noStrike" kern="1200" cap="none" spc="0" normalizeH="0" baseline="0" noProof="0" smtClean="0">
                <a:ln>
                  <a:noFill/>
                </a:ln>
                <a:solidFill>
                  <a:srgbClr val="FFFFFF"/>
                </a:solidFill>
                <a:effectLst/>
                <a:uLnTx/>
                <a:uFillTx/>
                <a:latin typeface="Arial"/>
                <a:ea typeface="+mn-ea"/>
                <a:cs typeface="+mn-cs"/>
              </a:rPr>
              <a:t>eading</a:t>
            </a:r>
          </a:p>
        </p:txBody>
      </p:sp>
      <p:sp>
        <p:nvSpPr>
          <p:cNvPr id="15" name="Text Placeholder 7"/>
          <p:cNvSpPr txBox="1"/>
          <p:nvPr userDrawn="1"/>
        </p:nvSpPr>
        <p:spPr bwMode="gray">
          <a:xfrm>
            <a:off x="577425" y="6394793"/>
            <a:ext cx="11454636" cy="263790"/>
          </a:xfrm>
          <a:prstGeom prst="rect">
            <a:avLst/>
          </a:prstGeom>
        </p:spPr>
        <p:txBody>
          <a:bodyPr vert="horz" wrap="square" lIns="0" tIns="0" rIns="0" bIns="0" rtlCol="0">
            <a:spAutoFit/>
          </a:bodyPr>
          <a:lstStyle>
            <a:lvl1pPr marL="1143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Tx/>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Tx/>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Tx/>
              <a:buFont typeface="Arial" panose="020b0604020202020204" pitchFamily="34" charset="0"/>
              <a:buChar char="•"/>
              <a:defRPr sz="900" kern="1200">
                <a:solidFill>
                  <a:schemeClr val="tx1"/>
                </a:solidFill>
                <a:latin typeface="+mn-lt"/>
                <a:ea typeface="+mn-ea"/>
                <a:cs typeface="+mn-cs"/>
              </a:defRPr>
            </a:lvl9pPr>
          </a:lstStyle>
          <a:p>
            <a:pPr marL="163289" marR="0" lvl="0" indent="-163289" algn="l" defTabSz="914418" rtl="0" eaLnBrk="1" fontAlgn="auto" latinLnBrk="0" hangingPunct="1">
              <a:lnSpc>
                <a:spcPct val="100000"/>
              </a:lnSpc>
              <a:spcBef>
                <a:spcPts val="3429"/>
              </a:spcBef>
              <a:spcAft>
                <a:spcPct val="0"/>
              </a:spcAft>
              <a:buClrTx/>
              <a:buSzTx/>
              <a:buFont typeface="Arial" panose="020b0604020202020204" pitchFamily="34" charset="0"/>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Need help? </a:t>
            </a:r>
            <a:r>
              <a:rPr kumimoji="0" lang="en-US" sz="1714" b="0" i="0" u="none" strike="noStrike" kern="1200" cap="none" spc="0" normalizeH="0" baseline="0" noProof="0" smtClean="0">
                <a:ln>
                  <a:noFill/>
                </a:ln>
                <a:solidFill>
                  <a:srgbClr val="FFFFFF"/>
                </a:solidFill>
                <a:effectLst/>
                <a:uLnTx/>
                <a:uFillTx/>
                <a:latin typeface="Arial"/>
                <a:ea typeface="+mn-ea"/>
                <a:cs typeface="+mn-cs"/>
              </a:rPr>
              <a:t>Visit </a:t>
            </a:r>
            <a:r>
              <a:rPr kumimoji="0" lang="en-US" sz="1714" b="1" i="0" u="none" strike="noStrike" kern="1200" cap="none" spc="0" normalizeH="0" baseline="0" noProof="0" smtClean="0">
                <a:ln>
                  <a:noFill/>
                </a:ln>
                <a:solidFill>
                  <a:srgbClr val="FFFFFF"/>
                </a:solidFill>
                <a:effectLst/>
                <a:uLnTx/>
                <a:uFillTx/>
                <a:latin typeface="Arial"/>
                <a:ea typeface="+mn-ea"/>
                <a:cs typeface="+mn-cs"/>
              </a:rPr>
              <a:t>portals.advisory.com/</a:t>
            </a:r>
            <a:r>
              <a:rPr kumimoji="0" lang="en-US" sz="1714" b="1" i="0" u="none" strike="noStrike" kern="1200" cap="none" spc="0" normalizeH="0" baseline="0" noProof="0" err="1" smtClean="0">
                <a:ln>
                  <a:noFill/>
                </a:ln>
                <a:solidFill>
                  <a:srgbClr val="FFFFFF"/>
                </a:solidFill>
                <a:effectLst/>
                <a:uLnTx/>
                <a:uFillTx/>
                <a:latin typeface="Arial"/>
                <a:ea typeface="+mn-ea"/>
                <a:cs typeface="+mn-cs"/>
              </a:rPr>
              <a:t>dss</a:t>
            </a:r>
            <a:r>
              <a:rPr kumimoji="0" lang="en-US" sz="1714" b="0" i="0" u="none" strike="noStrike" kern="1200" cap="none" spc="0" normalizeH="0" baseline="0" noProof="0" smtClean="0">
                <a:ln>
                  <a:noFill/>
                </a:ln>
                <a:solidFill>
                  <a:srgbClr val="FFFFFF"/>
                </a:solidFill>
                <a:effectLst/>
                <a:uLnTx/>
                <a:uFillTx/>
                <a:latin typeface="Arial"/>
                <a:ea typeface="+mn-ea"/>
                <a:cs typeface="+mn-cs"/>
              </a:rPr>
              <a:t> or email </a:t>
            </a:r>
            <a:r>
              <a:rPr kumimoji="0" lang="en-US" sz="1714" b="1" i="0" u="none" strike="noStrike" kern="1200" cap="none" spc="0" normalizeH="0" baseline="0" noProof="0" smtClean="0">
                <a:ln>
                  <a:noFill/>
                </a:ln>
                <a:solidFill>
                  <a:srgbClr val="FFFFFF"/>
                </a:solidFill>
                <a:effectLst/>
                <a:uLnTx/>
                <a:uFillTx/>
                <a:latin typeface="Arial"/>
                <a:ea typeface="+mn-ea"/>
                <a:cs typeface="+mn-cs"/>
              </a:rPr>
              <a:t>dss_requests@advisory.com</a:t>
            </a:r>
            <a:endParaRPr kumimoji="0" lang="en-US" sz="1714" b="1"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93716" y="2274214"/>
            <a:ext cx="6259032" cy="3520706"/>
          </a:xfrm>
          <a:prstGeom prst="rect">
            <a:avLst/>
          </a:prstGeom>
          <a:ln w="12700">
            <a:solidFill>
              <a:schemeClr val="accent3"/>
            </a:solidFill>
          </a:ln>
        </p:spPr>
      </p:pic>
      <p:sp>
        <p:nvSpPr>
          <p:cNvPr id="2" name="Rectangle 1"/>
          <p:cNvSpPr/>
          <p:nvPr userDrawn="1"/>
        </p:nvSpPr>
        <p:spPr bwMode="gray">
          <a:xfrm>
            <a:off x="0" y="-2"/>
            <a:ext cx="4510937" cy="19208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 name="TextBox 5"/>
          <p:cNvSpPr txBox="1"/>
          <p:nvPr userDrawn="1"/>
        </p:nvSpPr>
        <p:spPr bwMode="gray">
          <a:xfrm>
            <a:off x="595397" y="94439"/>
            <a:ext cx="3915541" cy="1692771"/>
          </a:xfrm>
          <a:prstGeom prst="rect">
            <a:avLst/>
          </a:prstGeom>
          <a:noFill/>
        </p:spPr>
        <p:txBody>
          <a:bodyPr wrap="square" lIns="0" tIns="0" rIns="0" bIns="0" rtlCol="0">
            <a:spAutoFit/>
          </a:bodyPr>
          <a:lstStyle/>
          <a:p>
            <a:pPr marL="0" marR="0" lvl="0" indent="0" algn="l" defTabSz="914418" rtl="0" eaLnBrk="1" fontAlgn="auto" latinLnBrk="0" hangingPunct="1">
              <a:lnSpc>
                <a:spcPts val="3286"/>
              </a:lnSpc>
              <a:spcBef>
                <a:spcPts val="714"/>
              </a:spcBef>
              <a:spcAft>
                <a:spcPct val="0"/>
              </a:spcAft>
              <a:buClrTx/>
              <a:buSzTx/>
              <a:buFontTx/>
              <a:buNone/>
              <a:defRPr/>
            </a:pPr>
            <a:r>
              <a:rPr kumimoji="0" lang="en-US" sz="2143" b="0" i="0" u="none" strike="noStrike" kern="1200" cap="none" spc="0" normalizeH="0" baseline="0" noProof="0" smtClean="0">
                <a:ln>
                  <a:noFill/>
                </a:ln>
                <a:solidFill>
                  <a:srgbClr val="FFFFFF"/>
                </a:solidFill>
                <a:effectLst/>
                <a:uLnTx/>
                <a:uFillTx/>
                <a:latin typeface="Arial"/>
                <a:ea typeface="+mn-ea"/>
                <a:cs typeface="+mn-cs"/>
              </a:rPr>
              <a:t>Use the</a:t>
            </a:r>
            <a:br>
              <a:rPr kumimoji="0" lang="en-US" sz="3143" b="0"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2017 AB PPT</a:t>
            </a:r>
            <a:br>
              <a:rPr kumimoji="0" lang="en-US" sz="3143" b="1" i="0" u="none" strike="noStrike" kern="1200" cap="none" spc="0" normalizeH="0" baseline="0" noProof="0" smtClean="0">
                <a:ln>
                  <a:noFill/>
                </a:ln>
                <a:solidFill>
                  <a:srgbClr val="FFFFFF"/>
                </a:solidFill>
                <a:effectLst/>
                <a:uLnTx/>
                <a:uFillTx/>
                <a:latin typeface="Arial"/>
                <a:ea typeface="+mn-ea"/>
                <a:cs typeface="+mn-cs"/>
              </a:rPr>
            </a:br>
            <a:r>
              <a:rPr kumimoji="0" lang="en-US" sz="3143" b="1" i="0" u="none" strike="noStrike" kern="1200" cap="none" spc="0" normalizeH="0" baseline="0" noProof="0" smtClean="0">
                <a:ln>
                  <a:noFill/>
                </a:ln>
                <a:solidFill>
                  <a:srgbClr val="FFFFFF"/>
                </a:solidFill>
                <a:effectLst/>
                <a:uLnTx/>
                <a:uFillTx/>
                <a:latin typeface="Arial"/>
                <a:ea typeface="+mn-ea"/>
                <a:cs typeface="+mn-cs"/>
              </a:rPr>
              <a:t>On-screen Template </a:t>
            </a:r>
            <a:r>
              <a:rPr kumimoji="0" lang="en-US" sz="2143" b="0" i="0" u="none" strike="noStrike" kern="1200" cap="none" spc="0" normalizeH="0" baseline="0" noProof="0" smtClean="0">
                <a:ln>
                  <a:noFill/>
                </a:ln>
                <a:solidFill>
                  <a:srgbClr val="FFFFFF"/>
                </a:solidFill>
                <a:effectLst/>
                <a:uLnTx/>
                <a:uFillTx/>
                <a:latin typeface="Arial"/>
                <a:ea typeface="+mn-ea"/>
                <a:cs typeface="+mn-cs"/>
              </a:rPr>
              <a:t>for…</a:t>
            </a:r>
          </a:p>
        </p:txBody>
      </p:sp>
    </p:spTree>
    <p:extLst>
      <p:ext uri="{BB962C8B-B14F-4D97-AF65-F5344CB8AC3E}">
        <p14:creationId xmlns:p14="http://schemas.microsoft.com/office/powerpoint/2010/main" val="4216106867"/>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Lock-up">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18" name="Text Placeholder 5"/>
          <p:cNvSpPr>
            <a:spLocks noGrp="1"/>
          </p:cNvSpPr>
          <p:nvPr>
            <p:ph type="body" sz="quarter" idx="21" hasCustomPrompt="1"/>
          </p:nvPr>
        </p:nvSpPr>
        <p:spPr bwMode="gray">
          <a:xfrm>
            <a:off x="3843122" y="389510"/>
            <a:ext cx="4354286" cy="574766"/>
          </a:xfrm>
        </p:spPr>
        <p:txBody>
          <a:bodyPr anchor="ctr">
            <a:noAutofit/>
          </a:bodyPr>
          <a:lstStyle>
            <a:lvl1pPr marL="0" indent="0">
              <a:spcBef>
                <a:spcPct val="0"/>
              </a:spcBef>
              <a:buNone/>
              <a:defRPr sz="1643">
                <a:solidFill>
                  <a:schemeClr val="tx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Program Name Appears Here Identically to Official Lock-up</a:t>
            </a:r>
          </a:p>
        </p:txBody>
      </p:sp>
      <p:cxnSp>
        <p:nvCxnSpPr>
          <p:cNvPr id="16" name="Straight Connector 15"/>
          <p:cNvCxnSpPr/>
          <p:nvPr userDrawn="1"/>
        </p:nvCxnSpPr>
        <p:spPr bwMode="gray">
          <a:xfrm flipH="1">
            <a:off x="3619646" y="389510"/>
            <a:ext cx="0" cy="569869"/>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150231048"/>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Logo">
    <p:spTree>
      <p:nvGrpSpPr>
        <p:cNvPr id="1" name=""/>
        <p:cNvGrpSpPr/>
        <p:nvPr/>
      </p:nvGrpSpPr>
      <p:grpSpPr>
        <a:xfrm>
          <a:off x="0" y="0"/>
          <a:ext cx="0" cy="0"/>
        </a:xfrm>
      </p:grpSpPr>
      <p:sp>
        <p:nvSpPr>
          <p:cNvPr id="15" name="Rectangle 14"/>
          <p:cNvSpPr/>
          <p:nvPr userDrawn="1"/>
        </p:nvSpPr>
        <p:spPr bwMode="gray">
          <a:xfrm>
            <a:off x="453" y="1445837"/>
            <a:ext cx="12192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nvGrpSpPr>
          <p:cNvPr id="3" name="Group 2"/>
          <p:cNvGrpSpPr/>
          <p:nvPr userDrawn="1"/>
        </p:nvGrpSpPr>
        <p:grpSpPr>
          <a:xfrm>
            <a:off x="5459143" y="1471839"/>
            <a:ext cx="6733310" cy="4869271"/>
            <a:chOff x="2866050" y="1030287"/>
            <a:chExt cx="3534988" cy="3408490"/>
          </a:xfrm>
        </p:grpSpPr>
        <p:sp>
          <p:nvSpPr>
            <p:cNvPr id="28" name="Freeform 6"/>
            <p:cNvSpPr/>
            <p:nvPr userDrawn="1"/>
          </p:nvSpPr>
          <p:spPr bwMode="gray">
            <a:xfrm>
              <a:off x="2866050" y="2801691"/>
              <a:ext cx="2101665" cy="1637086"/>
            </a:xfrm>
            <a:custGeom>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p:nvPr userDrawn="1"/>
          </p:nvSpPr>
          <p:spPr bwMode="gray">
            <a:xfrm>
              <a:off x="4003793" y="1030287"/>
              <a:ext cx="2100085" cy="1638667"/>
            </a:xfrm>
            <a:custGeom>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cxnLst>
                <a:cxn ang="0">
                  <a:pos x="T0" y="T1"/>
                </a:cxn>
                <a:cxn ang="0">
                  <a:pos x="T2" y="T3"/>
                </a:cxn>
                <a:cxn ang="0">
                  <a:pos x="T4" y="T5"/>
                </a:cxn>
                <a:cxn ang="0">
                  <a:pos x="T6" y="T7"/>
                </a:cxn>
                <a:cxn ang="0">
                  <a:pos x="T8" y="T9"/>
                </a:cxn>
                <a:cxn ang="0">
                  <a:pos x="T10" y="T11"/>
                </a:cxn>
              </a:cxnLst>
              <a:rect l="0" t="0" r="r" b="b"/>
              <a:pathLst>
                <a:path w="1007"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p:nvPr userDrawn="1"/>
          </p:nvSpPr>
          <p:spPr bwMode="gray">
            <a:xfrm>
              <a:off x="5130476" y="2801691"/>
              <a:ext cx="1270562" cy="1637086"/>
            </a:xfrm>
            <a:custGeom>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18" rtl="0" eaLnBrk="1" fontAlgn="auto" latinLnBrk="0" hangingPunct="1">
                <a:lnSpc>
                  <a:spcPct val="100000"/>
                </a:lnSpc>
                <a:spcBef>
                  <a:spcPct val="0"/>
                </a:spcBef>
                <a:spcAft>
                  <a:spcPct val="0"/>
                </a:spcAft>
                <a:buClrTx/>
                <a:buSzTx/>
                <a:buFontTx/>
                <a:buNone/>
                <a:defRPr/>
              </a:pPr>
              <a:endParaRPr kumimoji="0" lang="en-US" sz="1857"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4"/>
            <a:ext cx="12192000" cy="11881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19" name="Picture 1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07205" y="389510"/>
            <a:ext cx="2740425" cy="569869"/>
          </a:xfrm>
          <a:prstGeom prst="rect">
            <a:avLst/>
          </a:prstGeom>
        </p:spPr>
      </p:pic>
      <p:sp>
        <p:nvSpPr>
          <p:cNvPr id="4" name="Title 3"/>
          <p:cNvSpPr>
            <a:spLocks noGrp="1"/>
          </p:cNvSpPr>
          <p:nvPr userDrawn="1">
            <p:ph type="title" hasCustomPrompt="1"/>
          </p:nvPr>
        </p:nvSpPr>
        <p:spPr bwMode="gray">
          <a:xfrm>
            <a:off x="1088570" y="2755337"/>
            <a:ext cx="6966857" cy="1055234"/>
          </a:xfrm>
        </p:spPr>
        <p:txBody>
          <a:bodyPr/>
          <a:lstStyle>
            <a:lvl1pPr>
              <a:defRPr sz="3429" b="0"/>
            </a:lvl1pPr>
          </a:lstStyle>
          <a:p>
            <a:r>
              <a:rPr lang="en-US" smtClean="0"/>
              <a:t>Presentation Title – Arial 24pt Regular, Title Case</a:t>
            </a:r>
          </a:p>
        </p:txBody>
      </p:sp>
      <p:sp>
        <p:nvSpPr>
          <p:cNvPr id="6" name="Text Placeholder 5"/>
          <p:cNvSpPr>
            <a:spLocks noGrp="1"/>
          </p:cNvSpPr>
          <p:nvPr userDrawn="1">
            <p:ph type="body" sz="quarter" idx="20" hasCustomPrompt="1"/>
          </p:nvPr>
        </p:nvSpPr>
        <p:spPr bwMode="gray">
          <a:xfrm>
            <a:off x="1088571" y="3996840"/>
            <a:ext cx="5225143" cy="263790"/>
          </a:xfrm>
        </p:spPr>
        <p:txBody>
          <a:bodyPr/>
          <a:lstStyle>
            <a:lvl1pPr marL="0" indent="0">
              <a:spcBef>
                <a:spcPct val="0"/>
              </a:spcBef>
              <a:buNone/>
              <a:defRPr sz="1714" baseline="0">
                <a:solidFill>
                  <a:schemeClr val="accent1"/>
                </a:solidFill>
              </a:defRPr>
            </a:lvl1pPr>
            <a:lvl2pPr marL="163289" indent="0">
              <a:spcBef>
                <a:spcPct val="0"/>
              </a:spcBef>
              <a:buNone/>
              <a:defRPr sz="1714">
                <a:solidFill>
                  <a:schemeClr val="bg1"/>
                </a:solidFill>
              </a:defRPr>
            </a:lvl2pPr>
            <a:lvl3pPr marL="326578" indent="0">
              <a:spcBef>
                <a:spcPct val="0"/>
              </a:spcBef>
              <a:buNone/>
              <a:defRPr sz="1714">
                <a:solidFill>
                  <a:schemeClr val="bg1"/>
                </a:solidFill>
              </a:defRPr>
            </a:lvl3pPr>
            <a:lvl4pPr marL="489867" indent="0">
              <a:spcBef>
                <a:spcPct val="0"/>
              </a:spcBef>
              <a:buNone/>
              <a:defRPr sz="1714">
                <a:solidFill>
                  <a:schemeClr val="bg1"/>
                </a:solidFill>
              </a:defRPr>
            </a:lvl4pPr>
            <a:lvl5pPr marL="653156" indent="0">
              <a:spcBef>
                <a:spcPct val="0"/>
              </a:spcBef>
              <a:buNone/>
              <a:defRPr sz="1714">
                <a:solidFill>
                  <a:schemeClr val="bg1"/>
                </a:solidFill>
              </a:defRPr>
            </a:lvl5pPr>
          </a:lstStyle>
          <a:p>
            <a:pPr lvl="0"/>
            <a:r>
              <a:rPr lang="en-US" smtClean="0"/>
              <a:t>Presentation Subtitle – Arial 12pt Regular, Title Case</a:t>
            </a:r>
          </a:p>
        </p:txBody>
      </p:sp>
      <p:sp>
        <p:nvSpPr>
          <p:cNvPr id="25" name="Rectangle 24"/>
          <p:cNvSpPr/>
          <p:nvPr userDrawn="1"/>
        </p:nvSpPr>
        <p:spPr bwMode="gray">
          <a:xfrm>
            <a:off x="0" y="6341110"/>
            <a:ext cx="12192000" cy="5168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99866" y="6435071"/>
            <a:ext cx="4479781" cy="30200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07204" y="6517524"/>
            <a:ext cx="5053284" cy="163870"/>
          </a:xfrm>
          <a:prstGeom prst="rect">
            <a:avLst/>
          </a:prstGeom>
        </p:spPr>
      </p:pic>
    </p:spTree>
    <p:extLst>
      <p:ext uri="{BB962C8B-B14F-4D97-AF65-F5344CB8AC3E}">
        <p14:creationId xmlns:p14="http://schemas.microsoft.com/office/powerpoint/2010/main" val="282503091"/>
      </p:ext>
    </p:extLst>
  </p:cSld>
  <p:clrMapOvr>
    <a:masterClrMapping/>
  </p:clrMapOvr>
  <p:transition/>
  <p:timing/>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B In-Brief (030117)">
    <p:spTree>
      <p:nvGrpSpPr>
        <p:cNvPr id="1" name=""/>
        <p:cNvGrpSpPr/>
        <p:nvPr/>
      </p:nvGrpSpPr>
      <p:grpSpPr>
        <a:xfrm>
          <a:off x="0" y="0"/>
          <a:ext cx="0" cy="0"/>
        </a:xfrm>
      </p:grpSpPr>
      <p:sp>
        <p:nvSpPr>
          <p:cNvPr id="4" name="Slide Number Placeholder 2"/>
          <p:cNvSpPr txBox="1"/>
          <p:nvPr userDrawn="1"/>
        </p:nvSpPr>
        <p:spPr bwMode="gray">
          <a:xfrm>
            <a:off x="10845569" y="1"/>
            <a:ext cx="1346432" cy="365124"/>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333E48"/>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333E48"/>
              </a:solidFill>
              <a:effectLst/>
              <a:uLnTx/>
              <a:uFillTx/>
              <a:latin typeface="Arial"/>
              <a:ea typeface="+mn-ea"/>
              <a:cs typeface="+mn-cs"/>
            </a:endParaRPr>
          </a:p>
        </p:txBody>
      </p:sp>
      <p:sp>
        <p:nvSpPr>
          <p:cNvPr id="35" name="Text Placeholder 1"/>
          <p:cNvSpPr txBox="1"/>
          <p:nvPr userDrawn="1"/>
        </p:nvSpPr>
        <p:spPr bwMode="gray">
          <a:xfrm>
            <a:off x="12371215" y="1"/>
            <a:ext cx="3186531" cy="1791730"/>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p:cNvSpPr txBox="1"/>
          <p:nvPr userDrawn="1"/>
        </p:nvSpPr>
        <p:spPr bwMode="gray">
          <a:xfrm>
            <a:off x="12530427" y="80021"/>
            <a:ext cx="2533051" cy="7913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714" b="1" i="0" u="none" strike="noStrike" kern="1200" cap="none" spc="0" normalizeH="0" baseline="0" noProof="0" smtClean="0">
                <a:ln>
                  <a:noFill/>
                </a:ln>
                <a:solidFill>
                  <a:srgbClr val="FFFFFF"/>
                </a:solidFill>
                <a:effectLst/>
                <a:uLnTx/>
                <a:uFillTx/>
                <a:latin typeface="Arial"/>
                <a:ea typeface="+mn-ea"/>
                <a:cs typeface="+mn-cs"/>
              </a:rPr>
              <a:t>DO NOT EDIT THIS SLIDE FOR ANY PURPOSE</a:t>
            </a:r>
          </a:p>
        </p:txBody>
      </p:sp>
      <p:sp>
        <p:nvSpPr>
          <p:cNvPr id="38" name="TextBox 37"/>
          <p:cNvSpPr txBox="1"/>
          <p:nvPr userDrawn="1"/>
        </p:nvSpPr>
        <p:spPr bwMode="gray">
          <a:xfrm>
            <a:off x="12530429" y="1040494"/>
            <a:ext cx="2820110" cy="61741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If an edit is necessary,</a:t>
            </a:r>
            <a:br>
              <a:rPr kumimoji="0" lang="en-US" sz="1143" b="0" i="0" u="none" strike="noStrike" kern="1200" cap="none" spc="0" normalizeH="0" baseline="0" noProof="0" smtClean="0">
                <a:ln>
                  <a:noFill/>
                </a:ln>
                <a:solidFill>
                  <a:srgbClr val="FFFFFF"/>
                </a:solidFill>
                <a:effectLst/>
                <a:uLnTx/>
                <a:uFillTx/>
                <a:latin typeface="Arial"/>
                <a:ea typeface="+mn-ea"/>
                <a:cs typeface="+mn-cs"/>
              </a:rPr>
            </a:br>
            <a:r>
              <a:rPr kumimoji="0" lang="en-US" sz="1143" b="0" i="0" u="none" strike="noStrike" kern="1200" cap="none" spc="0" normalizeH="0" baseline="0" noProof="0" smtClean="0">
                <a:ln>
                  <a:noFill/>
                </a:ln>
                <a:solidFill>
                  <a:srgbClr val="FFFFFF"/>
                </a:solidFill>
                <a:effectLst/>
                <a:uLnTx/>
                <a:uFillTx/>
                <a:latin typeface="Arial"/>
                <a:ea typeface="+mn-ea"/>
                <a:cs typeface="+mn-cs"/>
              </a:rPr>
              <a:t>please contact:</a:t>
            </a: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143" b="1" i="0" u="none" strike="noStrike" kern="1200" cap="none" spc="0" normalizeH="0" baseline="0" noProof="0" smtClean="0">
                <a:ln>
                  <a:noFill/>
                </a:ln>
                <a:solidFill>
                  <a:srgbClr val="FFFFFF"/>
                </a:solidFill>
                <a:effectLst/>
                <a:uLnTx/>
                <a:uFillTx/>
                <a:latin typeface="Arial"/>
                <a:ea typeface="+mn-ea"/>
                <a:cs typeface="+mn-cs"/>
              </a:rPr>
              <a:t>DSS_Template@advisory.com</a:t>
            </a:r>
            <a:endParaRPr kumimoji="0" lang="en-US" sz="1143" b="1" i="1" u="none" strike="noStrike" kern="1200" cap="none" spc="0" normalizeH="0" baseline="0" noProof="0">
              <a:ln>
                <a:noFill/>
              </a:ln>
              <a:solidFill>
                <a:srgbClr val="FFFFFF"/>
              </a:solidFill>
              <a:effectLst/>
              <a:uLnTx/>
              <a:uFillTx/>
              <a:latin typeface="Arial"/>
              <a:ea typeface="+mn-ea"/>
              <a:cs typeface="+mn-cs"/>
            </a:endParaRPr>
          </a:p>
        </p:txBody>
      </p:sp>
      <p:sp>
        <p:nvSpPr>
          <p:cNvPr id="34" name="Text Placeholder 1"/>
          <p:cNvSpPr txBox="1"/>
          <p:nvPr userDrawn="1"/>
        </p:nvSpPr>
        <p:spPr bwMode="gray">
          <a:xfrm>
            <a:off x="12371215" y="1936360"/>
            <a:ext cx="2515737" cy="382461"/>
          </a:xfrm>
          <a:prstGeom prst="rect">
            <a:avLst/>
          </a:prstGeom>
          <a:solidFill>
            <a:srgbClr val="009900"/>
          </a:solidFill>
        </p:spPr>
        <p:txBody>
          <a:bodyPr vert="horz" wrap="square" lIns="91440" tIns="65314" rIns="91440" bIns="65314" rtlCol="0">
            <a:noAutofit/>
          </a:bodyPr>
          <a:lstStyle>
            <a:lvl1pPr marL="112713"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marR="0" lvl="0" indent="0" algn="l" defTabSz="1455571" rtl="0" eaLnBrk="1" fontAlgn="auto" latinLnBrk="0" hangingPunct="1">
              <a:lnSpc>
                <a:spcPct val="100000"/>
              </a:lnSpc>
              <a:spcBef>
                <a:spcPts val="714"/>
              </a:spcBef>
              <a:spcAft>
                <a:spcPct val="0"/>
              </a:spcAft>
              <a:buClrTx/>
              <a:buSzTx/>
              <a:buFont typeface="Arial" panose="020b0604020202020204" pitchFamily="34" charset="0"/>
              <a:buNone/>
              <a:defRPr/>
            </a:pPr>
            <a:endParaRPr kumimoji="0" lang="en-US" sz="1429"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p:cNvSpPr txBox="1"/>
          <p:nvPr userDrawn="1"/>
        </p:nvSpPr>
        <p:spPr bwMode="gray">
          <a:xfrm>
            <a:off x="12530427" y="2016379"/>
            <a:ext cx="2533051" cy="21993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286" b="1" i="0" u="none" strike="noStrike" kern="1200" cap="none" spc="0" normalizeH="0" baseline="0" noProof="0" smtClean="0">
                <a:ln>
                  <a:noFill/>
                </a:ln>
                <a:solidFill>
                  <a:srgbClr val="FFFFFF"/>
                </a:solidFill>
                <a:effectLst/>
                <a:uLnTx/>
                <a:uFillTx/>
                <a:latin typeface="Arial"/>
                <a:ea typeface="+mn-ea"/>
                <a:cs typeface="+mn-cs"/>
              </a:rPr>
              <a:t>Updated</a:t>
            </a:r>
            <a:r>
              <a:rPr kumimoji="0" lang="en-US" sz="1429" b="1" i="0" u="none" strike="noStrike" kern="1200" cap="none" spc="0" normalizeH="0" baseline="0" noProof="0" smtClean="0">
                <a:ln>
                  <a:noFill/>
                </a:ln>
                <a:solidFill>
                  <a:srgbClr val="FFFFFF"/>
                </a:solidFill>
                <a:effectLst/>
                <a:uLnTx/>
                <a:uFillTx/>
                <a:latin typeface="Arial"/>
                <a:ea typeface="+mn-ea"/>
                <a:cs typeface="+mn-cs"/>
              </a:rPr>
              <a:t>: </a:t>
            </a:r>
            <a:r>
              <a:rPr kumimoji="0" lang="en-US" sz="1286" b="0" i="0" u="none" strike="noStrike" kern="1200" cap="none" spc="0" normalizeH="0" baseline="0" noProof="0" smtClean="0">
                <a:ln>
                  <a:noFill/>
                </a:ln>
                <a:solidFill>
                  <a:srgbClr val="FFFFFF"/>
                </a:solidFill>
                <a:effectLst/>
                <a:uLnTx/>
                <a:uFillTx/>
                <a:latin typeface="Arial"/>
                <a:ea typeface="+mn-ea"/>
                <a:cs typeface="+mn-cs"/>
              </a:rPr>
              <a:t>03/01/2017</a:t>
            </a:r>
          </a:p>
        </p:txBody>
      </p:sp>
      <p:sp>
        <p:nvSpPr>
          <p:cNvPr id="41" name="TextBox 40"/>
          <p:cNvSpPr txBox="1"/>
          <p:nvPr userDrawn="1"/>
        </p:nvSpPr>
        <p:spPr bwMode="gray">
          <a:xfrm>
            <a:off x="4195368" y="1479394"/>
            <a:ext cx="7459531" cy="3716274"/>
          </a:xfrm>
          <a:prstGeom prst="rect">
            <a:avLst/>
          </a:prstGeom>
          <a:noFill/>
        </p:spPr>
        <p:txBody>
          <a:bodyPr wrap="square" lIns="0" tIns="0" rIns="0" bIns="0" rtlCol="0">
            <a:spAutoFit/>
          </a:bodyPr>
          <a:lstStyle/>
          <a:p>
            <a:pPr marL="2246856"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WHERE WE RUN THE DEEPEST</a:t>
            </a:r>
          </a:p>
          <a:p>
            <a:pPr marL="2090099"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three critical areas, we run even deeper,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providing</a:t>
            </a:r>
          </a:p>
          <a:p>
            <a:pPr marL="1959468"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 with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the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technology</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and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consulting</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solutions</a:t>
            </a:r>
            <a:endPar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854963" marR="0" lvl="0" indent="0" algn="l" defTabSz="914418" rtl="0" eaLnBrk="1" fontAlgn="auto" latinLnBrk="0" hangingPunct="1">
              <a:lnSpc>
                <a:spcPct val="100000"/>
              </a:lnSpc>
              <a:spcBef>
                <a:spcPct val="0"/>
              </a:spcBef>
              <a:spcAft>
                <a:spcPct val="0"/>
              </a:spcAft>
              <a:buClrTx/>
              <a:buSzTx/>
              <a:buFontTx/>
              <a:buNone/>
              <a:tabLst>
                <a:tab pos="1880092"/>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needed to hardwire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best practices.</a:t>
            </a:r>
          </a:p>
          <a:p>
            <a:pPr marL="15153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Drive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System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GROWTH</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1332438"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Attract and retain the patients you aspire to serve by offering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the</a:t>
            </a:r>
          </a:p>
          <a:p>
            <a:pPr marL="1226936"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 network</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access, and experience they need.</a:t>
            </a:r>
          </a:p>
          <a:p>
            <a:pPr marL="895822" marR="0" lvl="0" indent="0" algn="l" defTabSz="914418" rtl="0" eaLnBrk="1" fontAlgn="auto" latinLnBrk="0" hangingPunct="1">
              <a:lnSpc>
                <a:spcPct val="100000"/>
              </a:lnSpc>
              <a:spcBef>
                <a:spcPts val="2857"/>
              </a:spcBef>
              <a:spcAft>
                <a:spcPct val="0"/>
              </a:spcAft>
              <a:buClrTx/>
              <a:buSzTx/>
              <a:buFontTx/>
              <a:buNone/>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Reduce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CARE</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VARIATION</a:t>
            </a:r>
            <a:endParaRPr kumimoji="0" lang="en-US" sz="1286"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endParaRPr>
          </a:p>
          <a:p>
            <a:pPr marL="718472"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Improve quality and outcomes and lower costs by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eliminating unwarranted</a:t>
            </a:r>
          </a:p>
          <a:p>
            <a:pPr marL="600903"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deviation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from the best standard of care.</a:t>
            </a:r>
          </a:p>
          <a:p>
            <a:pPr marL="242666" marR="0" lvl="0" indent="0" algn="l" defTabSz="914418" rtl="0" eaLnBrk="1" fontAlgn="auto" latinLnBrk="0" hangingPunct="1">
              <a:lnSpc>
                <a:spcPct val="100000"/>
              </a:lnSpc>
              <a:spcBef>
                <a:spcPts val="2857"/>
              </a:spcBef>
              <a:spcAft>
                <a:spcPct val="0"/>
              </a:spcAft>
              <a:buClrTx/>
              <a:buSzTx/>
              <a:buFontTx/>
              <a:buNone/>
              <a:tabLst>
                <a:tab pos="242666"/>
              </a:tabLst>
              <a:defRPr/>
            </a:pPr>
            <a:r>
              <a:rPr kumimoji="0" lang="en-US" sz="1286"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Optimize the </a:t>
            </a: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REVENUE CYCLE</a:t>
            </a:r>
          </a:p>
          <a:p>
            <a:pPr marL="104505"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Sustain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the financial stability necessary to serve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community by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making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sure</a:t>
            </a:r>
          </a:p>
          <a:p>
            <a:pPr marL="0" marR="0" lvl="0" indent="0" algn="l" defTabSz="914418" rtl="0" eaLnBrk="1" fontAlgn="auto" latinLnBrk="0" hangingPunct="1">
              <a:lnSpc>
                <a:spcPct val="100000"/>
              </a:lnSpc>
              <a:spcBef>
                <a:spcPct val="0"/>
              </a:spcBef>
              <a:spcAft>
                <a:spcPct val="0"/>
              </a:spcAft>
              <a:buClrTx/>
              <a:buSzTx/>
              <a:buFontTx/>
              <a:buNone/>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you</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are paid efficiently for services rendered.</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pic>
        <p:nvPicPr>
          <p:cNvPr id="49" name="Picture 4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610131" y="326159"/>
            <a:ext cx="2159726" cy="449111"/>
          </a:xfrm>
          <a:prstGeom prst="rect">
            <a:avLst/>
          </a:prstGeom>
          <a:noFill/>
          <a:ln>
            <a:noFill/>
          </a:ln>
        </p:spPr>
      </p:pic>
      <p:grpSp>
        <p:nvGrpSpPr>
          <p:cNvPr id="50" name="Group 49"/>
          <p:cNvGrpSpPr/>
          <p:nvPr userDrawn="1"/>
        </p:nvGrpSpPr>
        <p:grpSpPr>
          <a:xfrm>
            <a:off x="1243605" y="5740604"/>
            <a:ext cx="1814013" cy="727497"/>
            <a:chOff x="652892" y="4018422"/>
            <a:chExt cx="952357" cy="509248"/>
          </a:xfrm>
        </p:grpSpPr>
        <p:sp>
          <p:nvSpPr>
            <p:cNvPr id="51" name="TextBox 50"/>
            <p:cNvSpPr txBox="1"/>
            <p:nvPr/>
          </p:nvSpPr>
          <p:spPr bwMode="gray">
            <a:xfrm>
              <a:off x="652892" y="4327487"/>
              <a:ext cx="952357" cy="200183"/>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organizations in our membership</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2" name="TextBox 51"/>
            <p:cNvSpPr txBox="1"/>
            <p:nvPr/>
          </p:nvSpPr>
          <p:spPr bwMode="gray">
            <a:xfrm>
              <a:off x="652892" y="4018422"/>
              <a:ext cx="892013"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4,000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smtClean="0">
                <a:ln>
                  <a:noFill/>
                </a:ln>
                <a:solidFill>
                  <a:srgbClr val="CF0A2C"/>
                </a:solidFill>
                <a:effectLst/>
                <a:uLnTx/>
                <a:uFillTx/>
                <a:latin typeface="Arial"/>
                <a:ea typeface="+mn-ea"/>
                <a:cs typeface="+mn-cs"/>
              </a:endParaRPr>
            </a:p>
          </p:txBody>
        </p:sp>
      </p:grpSp>
      <p:pic>
        <p:nvPicPr>
          <p:cNvPr id="53" name="Picture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13583" y="495109"/>
            <a:ext cx="4368610" cy="141667"/>
          </a:xfrm>
          <a:prstGeom prst="rect">
            <a:avLst/>
          </a:prstGeom>
        </p:spPr>
      </p:pic>
      <p:grpSp>
        <p:nvGrpSpPr>
          <p:cNvPr id="54" name="Group 53"/>
          <p:cNvGrpSpPr/>
          <p:nvPr userDrawn="1"/>
        </p:nvGrpSpPr>
        <p:grpSpPr>
          <a:xfrm>
            <a:off x="8544849" y="5740605"/>
            <a:ext cx="2397872" cy="584510"/>
            <a:chOff x="4486045" y="4018422"/>
            <a:chExt cx="1258883" cy="409157"/>
          </a:xfrm>
        </p:grpSpPr>
        <p:sp>
          <p:nvSpPr>
            <p:cNvPr id="55" name="TextBox 54"/>
            <p:cNvSpPr txBox="1"/>
            <p:nvPr/>
          </p:nvSpPr>
          <p:spPr bwMode="gray">
            <a:xfrm>
              <a:off x="4486045" y="4327487"/>
              <a:ext cx="1258883"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health care leaders in our network</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6" name="TextBox 55"/>
            <p:cNvSpPr txBox="1"/>
            <p:nvPr/>
          </p:nvSpPr>
          <p:spPr bwMode="gray">
            <a:xfrm>
              <a:off x="4490808" y="4018422"/>
              <a:ext cx="1052322"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250,000</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p>
          </p:txBody>
        </p:sp>
      </p:grpSp>
      <p:grpSp>
        <p:nvGrpSpPr>
          <p:cNvPr id="57" name="Group 56"/>
          <p:cNvGrpSpPr/>
          <p:nvPr userDrawn="1"/>
        </p:nvGrpSpPr>
        <p:grpSpPr>
          <a:xfrm>
            <a:off x="4690807" y="5740605"/>
            <a:ext cx="2220855" cy="584510"/>
            <a:chOff x="2453050" y="4018422"/>
            <a:chExt cx="1165949" cy="409157"/>
          </a:xfrm>
        </p:grpSpPr>
        <p:sp>
          <p:nvSpPr>
            <p:cNvPr id="58" name="TextBox 57"/>
            <p:cNvSpPr txBox="1"/>
            <p:nvPr/>
          </p:nvSpPr>
          <p:spPr bwMode="gray">
            <a:xfrm>
              <a:off x="2469718" y="4327487"/>
              <a:ext cx="1149281" cy="100092"/>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929" b="0" i="0" u="none" strike="noStrike" kern="1200" cap="none" spc="0" normalizeH="0" baseline="0" noProof="0">
                  <a:ln>
                    <a:noFill/>
                  </a:ln>
                  <a:solidFill>
                    <a:srgbClr val="333E48"/>
                  </a:solidFill>
                  <a:effectLst/>
                  <a:uLnTx/>
                  <a:uFillTx/>
                  <a:latin typeface="Arial"/>
                  <a:ea typeface="+mn-ea"/>
                  <a:cs typeface="+mn-cs"/>
                </a:rPr>
                <a:t>in documented ROI each year</a:t>
              </a:r>
              <a:endParaRPr kumimoji="0" lang="en-US" sz="929" b="0" i="0" u="none" strike="noStrike" kern="1200" cap="none" spc="0" normalizeH="0" baseline="0" noProof="0" smtClean="0">
                <a:ln>
                  <a:noFill/>
                </a:ln>
                <a:solidFill>
                  <a:srgbClr val="333E48"/>
                </a:solidFill>
                <a:effectLst/>
                <a:uLnTx/>
                <a:uFillTx/>
                <a:latin typeface="Arial"/>
                <a:ea typeface="+mn-ea"/>
                <a:cs typeface="+mn-cs"/>
              </a:endParaRPr>
            </a:p>
          </p:txBody>
        </p:sp>
        <p:sp>
          <p:nvSpPr>
            <p:cNvPr id="59" name="TextBox 58"/>
            <p:cNvSpPr txBox="1"/>
            <p:nvPr/>
          </p:nvSpPr>
          <p:spPr bwMode="gray">
            <a:xfrm>
              <a:off x="2453050" y="4018422"/>
              <a:ext cx="1110016" cy="307770"/>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2857" b="0" i="0" u="none" strike="noStrike" kern="1200" cap="none" spc="0" normalizeH="0" baseline="0" noProof="0" smtClean="0">
                  <a:ln>
                    <a:noFill/>
                  </a:ln>
                  <a:solidFill>
                    <a:srgbClr val="CF0A2C"/>
                  </a:solidFill>
                  <a:effectLst/>
                  <a:uLnTx/>
                  <a:uFillTx/>
                  <a:latin typeface="Arial"/>
                  <a:ea typeface="+mn-ea"/>
                  <a:cs typeface="+mn-cs"/>
                </a:rPr>
                <a:t>$2 billion</a:t>
              </a:r>
              <a:r>
                <a:rPr kumimoji="0" lang="en-US" sz="2857" b="0" i="0" u="none" strike="noStrike" kern="1200" cap="none" spc="0" normalizeH="0" baseline="30000" noProof="0" smtClean="0">
                  <a:ln>
                    <a:noFill/>
                  </a:ln>
                  <a:solidFill>
                    <a:srgbClr val="CF0A2C"/>
                  </a:solidFill>
                  <a:effectLst/>
                  <a:uLnTx/>
                  <a:uFillTx/>
                  <a:latin typeface="Arial"/>
                  <a:ea typeface="+mn-ea"/>
                  <a:cs typeface="+mn-cs"/>
                </a:rPr>
                <a:t>+</a:t>
              </a:r>
              <a:endParaRPr kumimoji="0" lang="en-US" sz="2857" b="0" i="0" u="none" strike="noStrike" kern="1200" cap="none" spc="0" normalizeH="0" baseline="0" noProof="0">
                <a:ln>
                  <a:noFill/>
                </a:ln>
                <a:solidFill>
                  <a:srgbClr val="CF0A2C"/>
                </a:solidFill>
                <a:effectLst/>
                <a:uLnTx/>
                <a:uFillTx/>
                <a:latin typeface="Arial"/>
                <a:ea typeface="+mn-ea"/>
                <a:cs typeface="+mn-cs"/>
              </a:endParaRPr>
            </a:p>
          </p:txBody>
        </p:sp>
      </p:grpSp>
      <p:grpSp>
        <p:nvGrpSpPr>
          <p:cNvPr id="60" name="Group 59"/>
          <p:cNvGrpSpPr/>
          <p:nvPr userDrawn="1"/>
        </p:nvGrpSpPr>
        <p:grpSpPr>
          <a:xfrm>
            <a:off x="0" y="1043616"/>
            <a:ext cx="7148552" cy="4494983"/>
            <a:chOff x="0" y="730531"/>
            <a:chExt cx="3752990" cy="3146488"/>
          </a:xfrm>
        </p:grpSpPr>
        <p:sp>
          <p:nvSpPr>
            <p:cNvPr id="61" name="Rectangle 27"/>
            <p:cNvSpPr/>
            <p:nvPr/>
          </p:nvSpPr>
          <p:spPr bwMode="gray">
            <a:xfrm>
              <a:off x="0" y="730531"/>
              <a:ext cx="3752990" cy="3146488"/>
            </a:xfrm>
            <a:custGeom>
              <a:rect l="l" t="t" r="r" b="b"/>
              <a:pathLst>
                <a:path w="3752989"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2" name="Rectangle 26"/>
            <p:cNvSpPr/>
            <p:nvPr/>
          </p:nvSpPr>
          <p:spPr bwMode="gray">
            <a:xfrm>
              <a:off x="0" y="730531"/>
              <a:ext cx="3592716" cy="3146488"/>
            </a:xfrm>
            <a:custGeom>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63" name="Rectangle 12"/>
            <p:cNvSpPr/>
            <p:nvPr/>
          </p:nvSpPr>
          <p:spPr bwMode="gray">
            <a:xfrm>
              <a:off x="0" y="730531"/>
              <a:ext cx="3433989" cy="3146488"/>
            </a:xfrm>
            <a:custGeom>
              <a:rect l="l" t="t" r="r" b="b"/>
              <a:pathLst>
                <a:path w="3433988"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grpSp>
      <p:cxnSp>
        <p:nvCxnSpPr>
          <p:cNvPr id="64" name="Straight Connector 63"/>
          <p:cNvCxnSpPr/>
          <p:nvPr userDrawn="1"/>
        </p:nvCxnSpPr>
        <p:spPr bwMode="gray">
          <a:xfrm>
            <a:off x="5549364" y="3457993"/>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6366895" y="2482580"/>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4687284" y="4434646"/>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610132" y="2976714"/>
            <a:ext cx="522514"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610132" y="1479393"/>
            <a:ext cx="4160848" cy="584134"/>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714"/>
              </a:spcBef>
              <a:spcAft>
                <a:spcPct val="0"/>
              </a:spcAft>
              <a:buClrTx/>
              <a:buSzTx/>
              <a:buFontTx/>
              <a:buNone/>
              <a:tabLst>
                <a:tab pos="2288314"/>
              </a:tabLst>
              <a:defRPr/>
            </a:pP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THE CORE</a:t>
            </a:r>
          </a:p>
          <a:p>
            <a:pPr marL="0" marR="0" lvl="0" indent="0" algn="l" defTabSz="914418" rtl="0" eaLnBrk="1" fontAlgn="auto" latinLnBrk="0" hangingPunct="1">
              <a:lnSpc>
                <a:spcPct val="100000"/>
              </a:lnSpc>
              <a:spcBef>
                <a:spcPts val="714"/>
              </a:spcBef>
              <a:spcAft>
                <a:spcPct val="0"/>
              </a:spcAft>
              <a:buClrTx/>
              <a:buSzTx/>
              <a:buFontTx/>
              <a:buNone/>
              <a:tabLst>
                <a:tab pos="2038845"/>
              </a:tabLst>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For 35+ years, our </a:t>
            </a:r>
            <a:r>
              <a:rPr kumimoji="0" lang="en-US" sz="1071" b="1"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research</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 has been the health care industry’s guiding light, bringing members closer to best practice performance</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
        <p:nvSpPr>
          <p:cNvPr id="69" name="TextBox 68"/>
          <p:cNvSpPr txBox="1"/>
          <p:nvPr userDrawn="1"/>
        </p:nvSpPr>
        <p:spPr bwMode="gray">
          <a:xfrm>
            <a:off x="610132" y="3079824"/>
            <a:ext cx="3452373" cy="782009"/>
          </a:xfrm>
          <a:prstGeom prst="rect">
            <a:avLst/>
          </a:prstGeom>
          <a:noFill/>
        </p:spPr>
        <p:txBody>
          <a:bodyPr wrap="square" lIns="0" tIns="0" rIns="0" bIns="0" rtlCol="0">
            <a:spAutoFit/>
          </a:bodyPr>
          <a:lstStyle/>
          <a:p>
            <a:pPr marL="0" marR="0" lvl="0" indent="0" algn="l" defTabSz="914418" rtl="0" eaLnBrk="1" fontAlgn="auto" latinLnBrk="0" hangingPunct="1">
              <a:lnSpc>
                <a:spcPct val="100000"/>
              </a:lnSpc>
              <a:spcBef>
                <a:spcPts val="2571"/>
              </a:spcBef>
              <a:spcAft>
                <a:spcPct val="0"/>
              </a:spcAft>
              <a:buClrTx/>
              <a:buSzTx/>
              <a:buFontTx/>
              <a:buNone/>
              <a:defRPr/>
            </a:pPr>
            <a:r>
              <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RESEARCH </a:t>
            </a:r>
            <a:r>
              <a:rPr kumimoji="0" lang="en-US" sz="1286"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Platform</a:t>
            </a:r>
            <a:endParaRPr kumimoji="0" lang="en-US" sz="1286" b="1"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endParaRPr>
          </a:p>
          <a:p>
            <a:pPr marL="0" marR="0" lvl="0" indent="0" algn="l" defTabSz="914418" rtl="0" eaLnBrk="1" fontAlgn="auto" latinLnBrk="0" hangingPunct="1">
              <a:lnSpc>
                <a:spcPct val="100000"/>
              </a:lnSpc>
              <a:spcBef>
                <a:spcPts val="714"/>
              </a:spcBef>
              <a:spcAft>
                <a:spcPct val="0"/>
              </a:spcAft>
              <a:buClrTx/>
              <a:buSzTx/>
              <a:buFontTx/>
              <a:buNone/>
              <a:defRPr/>
            </a:pP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Every major player in your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health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care organization gets a direct line to the industry’s most‑needed insights </a:t>
            </a: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and</a:t>
            </a:r>
            <a:b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br>
            <a:r>
              <a:rPr kumimoji="0" lang="en-US" sz="1071" b="0" i="0" u="none" strike="noStrike" kern="1200" cap="none" spc="0" normalizeH="0" baseline="0" noProof="0" smtClean="0">
                <a:ln>
                  <a:noFill/>
                </a:ln>
                <a:solidFill>
                  <a:srgbClr val="333E48"/>
                </a:solidFill>
                <a:effectLst/>
                <a:uLnTx/>
                <a:uFillTx/>
                <a:latin typeface="Arial" panose="020b0604020202020204" pitchFamily="34" charset="0"/>
                <a:ea typeface="+mn-ea"/>
                <a:cs typeface="Arial" panose="020b0604020202020204" pitchFamily="34" charset="0"/>
              </a:rPr>
              <a:t>most-successful </a:t>
            </a:r>
            <a:r>
              <a:rPr kumimoji="0" lang="en-US" sz="1071" b="0" i="0" u="none" strike="noStrike" kern="1200" cap="none" spc="0" normalizeH="0" baseline="0" noProof="0">
                <a:ln>
                  <a:noFill/>
                </a:ln>
                <a:solidFill>
                  <a:srgbClr val="333E48"/>
                </a:solidFill>
                <a:effectLst/>
                <a:uLnTx/>
                <a:uFillTx/>
                <a:latin typeface="Arial" panose="020b0604020202020204" pitchFamily="34" charset="0"/>
                <a:ea typeface="+mn-ea"/>
                <a:cs typeface="Arial" panose="020b0604020202020204" pitchFamily="34" charset="0"/>
              </a:rPr>
              <a:t>ideas.</a:t>
            </a:r>
            <a:endParaRPr kumimoji="0" lang="en-US" sz="1071" b="0" i="0" u="none" strike="noStrike" kern="1200" cap="none" spc="0" normalizeH="0" baseline="0" noProof="0" smtClean="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3544722907"/>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xfrm>
      </p:grpSpPr>
      <p:sp>
        <p:nvSpPr>
          <p:cNvPr id="11" name="Rectangle 10"/>
          <p:cNvSpPr/>
          <p:nvPr userDrawn="1"/>
        </p:nvSpPr>
        <p:spPr bwMode="gray">
          <a:xfrm rot="10800000">
            <a:off x="9553957" y="2"/>
            <a:ext cx="1606642" cy="494774"/>
          </a:xfrm>
          <a:prstGeom prst="rect">
            <a:avLst/>
          </a:prstGeom>
          <a:solidFill>
            <a:schemeClr val="accent6"/>
          </a:solidFill>
          <a:ln w="19050" cap="sq"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ct val="0"/>
              </a:spcBef>
              <a:spcAft>
                <a:spcPct val="0"/>
              </a:spcAft>
              <a:buClrTx/>
              <a:buSzTx/>
              <a:buFontTx/>
              <a:buNone/>
              <a:defRPr/>
            </a:pPr>
            <a:endParaRPr kumimoji="0" lang="en-US" sz="1429" b="0" i="0" u="none" strike="noStrike" kern="1200" cap="none" spc="0" normalizeH="0" baseline="0" noProof="0">
              <a:ln>
                <a:noFill/>
              </a:ln>
              <a:solidFill>
                <a:srgbClr val="333E48"/>
              </a:solidFill>
              <a:effectLst/>
              <a:uLnTx/>
              <a:uFillTx/>
              <a:latin typeface="Arial"/>
              <a:ea typeface="+mn-ea"/>
              <a:cs typeface="+mn-cs"/>
            </a:endParaRPr>
          </a:p>
        </p:txBody>
      </p:sp>
      <p:cxnSp>
        <p:nvCxnSpPr>
          <p:cNvPr id="24" name="Straight Connector 23"/>
          <p:cNvCxnSpPr/>
          <p:nvPr userDrawn="1"/>
        </p:nvCxnSpPr>
        <p:spPr bwMode="gray">
          <a:xfrm>
            <a:off x="1645297" y="5632106"/>
            <a:ext cx="8901406"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9553961" y="202856"/>
            <a:ext cx="1606642" cy="197875"/>
          </a:xfrm>
          <a:prstGeom prst="rect">
            <a:avLst/>
          </a:prstGeom>
          <a:noFill/>
        </p:spPr>
        <p:txBody>
          <a:bodyPr wrap="square" lIns="0" tIns="0" rIns="0" bIns="0" rtlCol="0">
            <a:spAutoFit/>
          </a:bodyPr>
          <a:lstStyle/>
          <a:p>
            <a:pPr marL="0" marR="0" lvl="0" indent="0" algn="ctr" defTabSz="914418" rtl="0" eaLnBrk="1" fontAlgn="auto" latinLnBrk="0" hangingPunct="1">
              <a:lnSpc>
                <a:spcPct val="100000"/>
              </a:lnSpc>
              <a:spcBef>
                <a:spcPts val="714"/>
              </a:spcBef>
              <a:spcAft>
                <a:spcPct val="0"/>
              </a:spcAft>
              <a:buClrTx/>
              <a:buSzTx/>
              <a:buFontTx/>
              <a:buNone/>
              <a:defRPr/>
            </a:pPr>
            <a:r>
              <a:rPr kumimoji="0" lang="en-US" sz="1286" b="0" i="0" u="none" strike="noStrike" kern="1200" cap="none" spc="0" normalizeH="0" baseline="0" noProof="0" smtClean="0">
                <a:ln>
                  <a:noFill/>
                </a:ln>
                <a:solidFill>
                  <a:srgbClr val="FFFFFF"/>
                </a:solidFill>
                <a:effectLst/>
                <a:uLnTx/>
                <a:uFillTx/>
                <a:latin typeface="Arial"/>
                <a:ea typeface="+mn-ea"/>
                <a:cs typeface="+mn-cs"/>
              </a:rPr>
              <a:t>ROAD MAP</a:t>
            </a:r>
          </a:p>
        </p:txBody>
      </p:sp>
      <p:sp>
        <p:nvSpPr>
          <p:cNvPr id="32" name="Text Placeholder 3"/>
          <p:cNvSpPr>
            <a:spLocks noGrp="1"/>
          </p:cNvSpPr>
          <p:nvPr>
            <p:ph type="body" sz="quarter" idx="13" hasCustomPrompt="1"/>
          </p:nvPr>
        </p:nvSpPr>
        <p:spPr bwMode="gray">
          <a:xfrm>
            <a:off x="2596480" y="1484057"/>
            <a:ext cx="7141029" cy="307777"/>
          </a:xfrm>
        </p:spPr>
        <p:txBody>
          <a:bodyPr anchor="ctr" anchorCtr="0"/>
          <a:lstStyle>
            <a:lvl1pPr marL="0" indent="0">
              <a:spcBef>
                <a:spcPct val="0"/>
              </a:spcBef>
              <a:buNone/>
              <a:defRPr sz="2000">
                <a:solidFill>
                  <a:schemeClr val="bg1"/>
                </a:solidFill>
                <a:latin typeface="+mj-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14pt, White, Title Case</a:t>
            </a:r>
          </a:p>
        </p:txBody>
      </p:sp>
      <p:sp>
        <p:nvSpPr>
          <p:cNvPr id="18" name="Title 17"/>
          <p:cNvSpPr>
            <a:spLocks noGrp="1"/>
          </p:cNvSpPr>
          <p:nvPr>
            <p:ph type="title" hasCustomPrompt="1"/>
          </p:nvPr>
        </p:nvSpPr>
        <p:spPr bwMode="gray">
          <a:xfrm>
            <a:off x="1626545" y="1442003"/>
            <a:ext cx="522514" cy="391886"/>
          </a:xfrm>
          <a:prstGeom prst="ellipse">
            <a:avLst/>
          </a:prstGeom>
          <a:solidFill>
            <a:schemeClr val="bg1"/>
          </a:solidFill>
          <a:ln>
            <a:noFill/>
          </a:ln>
        </p:spPr>
        <p:txBody>
          <a:bodyPr wrap="none" anchor="ctr" anchorCtr="1">
            <a:noAutofit/>
          </a:bodyPr>
          <a:lstStyle>
            <a:lvl1pPr>
              <a:defRPr sz="2000" b="0">
                <a:solidFill>
                  <a:schemeClr val="accent6"/>
                </a:solidFill>
              </a:defRPr>
            </a:lvl1pPr>
          </a:lstStyle>
          <a:p>
            <a:r>
              <a:rPr lang="en-US" smtClean="0"/>
              <a:t>#</a:t>
            </a:r>
            <a:endParaRPr lang="en-US"/>
          </a:p>
        </p:txBody>
      </p:sp>
      <p:sp>
        <p:nvSpPr>
          <p:cNvPr id="20" name="Text Placeholder 19"/>
          <p:cNvSpPr>
            <a:spLocks noGrp="1"/>
          </p:cNvSpPr>
          <p:nvPr>
            <p:ph type="body" sz="quarter" idx="17" hasCustomPrompt="1"/>
          </p:nvPr>
        </p:nvSpPr>
        <p:spPr bwMode="gray">
          <a:xfrm>
            <a:off x="1626545" y="2269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39" name="Text Placeholder 3"/>
          <p:cNvSpPr>
            <a:spLocks noGrp="1"/>
          </p:cNvSpPr>
          <p:nvPr>
            <p:ph type="body" sz="quarter" idx="18" hasCustomPrompt="1"/>
          </p:nvPr>
        </p:nvSpPr>
        <p:spPr bwMode="gray">
          <a:xfrm>
            <a:off x="2596480" y="2357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0" name="Text Placeholder 19"/>
          <p:cNvSpPr>
            <a:spLocks noGrp="1"/>
          </p:cNvSpPr>
          <p:nvPr>
            <p:ph type="body" sz="quarter" idx="19" hasCustomPrompt="1"/>
          </p:nvPr>
        </p:nvSpPr>
        <p:spPr bwMode="gray">
          <a:xfrm>
            <a:off x="1626545" y="31011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1" name="Text Placeholder 3"/>
          <p:cNvSpPr>
            <a:spLocks noGrp="1"/>
          </p:cNvSpPr>
          <p:nvPr>
            <p:ph type="body" sz="quarter" idx="20" hasCustomPrompt="1"/>
          </p:nvPr>
        </p:nvSpPr>
        <p:spPr bwMode="gray">
          <a:xfrm>
            <a:off x="2596480" y="31891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2" name="Text Placeholder 19"/>
          <p:cNvSpPr>
            <a:spLocks noGrp="1"/>
          </p:cNvSpPr>
          <p:nvPr>
            <p:ph type="body" sz="quarter" idx="21" hasCustomPrompt="1"/>
          </p:nvPr>
        </p:nvSpPr>
        <p:spPr bwMode="gray">
          <a:xfrm>
            <a:off x="1626545" y="3932676"/>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3" name="Text Placeholder 3"/>
          <p:cNvSpPr>
            <a:spLocks noGrp="1"/>
          </p:cNvSpPr>
          <p:nvPr>
            <p:ph type="body" sz="quarter" idx="22" hasCustomPrompt="1"/>
          </p:nvPr>
        </p:nvSpPr>
        <p:spPr bwMode="gray">
          <a:xfrm>
            <a:off x="2596480" y="4020611"/>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44" name="Text Placeholder 19"/>
          <p:cNvSpPr>
            <a:spLocks noGrp="1"/>
          </p:cNvSpPr>
          <p:nvPr>
            <p:ph type="body" sz="quarter" idx="23" hasCustomPrompt="1"/>
          </p:nvPr>
        </p:nvSpPr>
        <p:spPr bwMode="gray">
          <a:xfrm>
            <a:off x="1626545" y="4764175"/>
            <a:ext cx="522514" cy="395713"/>
          </a:xfrm>
          <a:prstGeom prst="ellipse">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smtClean="0"/>
              <a:t>#</a:t>
            </a:r>
            <a:endParaRPr lang="en-US"/>
          </a:p>
        </p:txBody>
      </p:sp>
      <p:sp>
        <p:nvSpPr>
          <p:cNvPr id="45" name="Text Placeholder 3"/>
          <p:cNvSpPr>
            <a:spLocks noGrp="1"/>
          </p:cNvSpPr>
          <p:nvPr>
            <p:ph type="body" sz="quarter" idx="24" hasCustomPrompt="1"/>
          </p:nvPr>
        </p:nvSpPr>
        <p:spPr bwMode="gray">
          <a:xfrm>
            <a:off x="2596480" y="4852110"/>
            <a:ext cx="7141029" cy="219840"/>
          </a:xfrm>
        </p:spPr>
        <p:txBody>
          <a:bodyPr anchor="ctr" anchorCtr="0"/>
          <a:lstStyle>
            <a:lvl1pPr marL="0" indent="0">
              <a:spcBef>
                <a:spcPct val="0"/>
              </a:spcBef>
              <a:buNone/>
              <a:defRPr sz="1429">
                <a:solidFill>
                  <a:schemeClr val="accent1"/>
                </a:solidFill>
                <a:latin typeface="+mn-lt"/>
              </a:defRPr>
            </a:lvl1pPr>
            <a:lvl2pPr marL="163289" indent="0">
              <a:buNone/>
              <a:defRPr>
                <a:solidFill>
                  <a:schemeClr val="accent1"/>
                </a:solidFill>
              </a:defRPr>
            </a:lvl2pPr>
            <a:lvl3pPr marL="326578" indent="0">
              <a:buNone/>
              <a:defRPr>
                <a:solidFill>
                  <a:schemeClr val="accent1"/>
                </a:solidFill>
              </a:defRPr>
            </a:lvl3pPr>
            <a:lvl4pPr marL="489867" indent="0">
              <a:buNone/>
              <a:defRPr>
                <a:solidFill>
                  <a:schemeClr val="accent1"/>
                </a:solidFill>
              </a:defRPr>
            </a:lvl4pPr>
            <a:lvl5pPr marL="653156" indent="0">
              <a:buNone/>
              <a:defRPr>
                <a:solidFill>
                  <a:schemeClr val="accent1"/>
                </a:solidFill>
              </a:defRPr>
            </a:lvl5pPr>
          </a:lstStyle>
          <a:p>
            <a:pPr lvl="0"/>
            <a:r>
              <a:rPr lang="en-US" smtClean="0"/>
              <a:t>Section Title – Arial 10pt Regular, Accent 1, Title Case</a:t>
            </a:r>
          </a:p>
        </p:txBody>
      </p:sp>
      <p:sp>
        <p:nvSpPr>
          <p:cNvPr id="17"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98202710"/>
      </p:ext>
    </p:extLst>
  </p:cSld>
  <p:clrMapOvr>
    <a:masterClrMapping/>
  </p:clrMapOvr>
  <p:transition/>
  <p:timing/>
  <p:extLst mod="1">
    <p:ext uri="{DCECCB84-F9BA-43D5-87BE-67443E8EF086}">
      <p15:sldGuideLst xmlns:p15="http://schemas.microsoft.com/office/powerpoint/2012/main">
        <p15:guide id="1" pos="8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xfrm>
      </p:grpSpPr>
      <p:pic>
        <p:nvPicPr>
          <p:cNvPr id="3" name="Picture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gray">
          <a:xfrm>
            <a:off x="903227" y="812004"/>
            <a:ext cx="3195962" cy="914400"/>
          </a:xfrm>
          <a:prstGeom prst="rect">
            <a:avLst/>
          </a:prstGeom>
        </p:spPr>
      </p:pic>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bg1"/>
                </a:solidFill>
              </a:defRPr>
            </a:lvl1pPr>
          </a:lstStyle>
          <a:p>
            <a:r>
              <a:rPr lang="en-US" smtClean="0"/>
              <a:t>Divider Title – Arial 25pt Regular, Title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ct val="0"/>
              </a:spcBef>
              <a:buNone/>
              <a:defRPr sz="1714">
                <a:solidFill>
                  <a:schemeClr val="accent2"/>
                </a:solidFill>
              </a:defRPr>
            </a:lvl1pPr>
            <a:lvl2pPr marL="163289" indent="0">
              <a:spcBef>
                <a:spcPct val="0"/>
              </a:spcBef>
              <a:buNone/>
              <a:defRPr sz="1571">
                <a:solidFill>
                  <a:schemeClr val="accent1"/>
                </a:solidFill>
              </a:defRPr>
            </a:lvl2pPr>
            <a:lvl3pPr marL="326578" indent="0">
              <a:spcBef>
                <a:spcPct val="0"/>
              </a:spcBef>
              <a:buNone/>
              <a:defRPr sz="1571">
                <a:solidFill>
                  <a:schemeClr val="accent1"/>
                </a:solidFill>
              </a:defRPr>
            </a:lvl3pPr>
            <a:lvl4pPr marL="489867" indent="0">
              <a:spcBef>
                <a:spcPct val="0"/>
              </a:spcBef>
              <a:buNone/>
              <a:defRPr sz="1571">
                <a:solidFill>
                  <a:schemeClr val="accent1"/>
                </a:solidFill>
              </a:defRPr>
            </a:lvl4pPr>
            <a:lvl5pPr marL="653156" indent="0">
              <a:spcBef>
                <a:spcPct val="0"/>
              </a:spcBef>
              <a:buNone/>
              <a:defRPr sz="1571">
                <a:solidFill>
                  <a:schemeClr val="accent1"/>
                </a:solidFill>
              </a:defRPr>
            </a:lvl5pPr>
          </a:lstStyle>
          <a:p>
            <a:pPr lvl="0"/>
            <a:r>
              <a:rPr lang="en-US" smtClean="0"/>
              <a:t>Divider Subtitle – Arial 12pt Regular, Title Case</a:t>
            </a:r>
          </a:p>
        </p:txBody>
      </p:sp>
      <p:sp>
        <p:nvSpPr>
          <p:cNvPr id="7" name="Text Placeholder 6"/>
          <p:cNvSpPr>
            <a:spLocks noGrp="1"/>
          </p:cNvSpPr>
          <p:nvPr>
            <p:ph type="body" sz="quarter" idx="20" hasCustomPrompt="1"/>
          </p:nvPr>
        </p:nvSpPr>
        <p:spPr bwMode="gray">
          <a:xfrm>
            <a:off x="1138202" y="5302371"/>
            <a:ext cx="4354286" cy="769441"/>
          </a:xfrm>
        </p:spPr>
        <p:txBody>
          <a:bodyPr/>
          <a:lstStyle>
            <a:lvl1pPr>
              <a:spcBef>
                <a:spcPts val="429"/>
              </a:spcBef>
              <a:defRPr sz="1429">
                <a:solidFill>
                  <a:schemeClr val="bg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smtClean="0"/>
              <a:t>Divider Bullet Placement (if needed)</a:t>
            </a:r>
          </a:p>
          <a:p>
            <a:pPr lvl="0"/>
            <a:r>
              <a:rPr lang="en-US" smtClean="0"/>
              <a:t>Divider Bullet Placement (if needed)</a:t>
            </a:r>
          </a:p>
          <a:p>
            <a:pPr lvl="0"/>
            <a:r>
              <a:rPr lang="en-US"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solidFill>
            <a:schemeClr val="accent6"/>
          </a:solidFill>
          <a:ln cap="sq">
            <a:noFill/>
            <a:miter lim="800000"/>
          </a:ln>
        </p:spPr>
        <p:txBody>
          <a:bodyPr wrap="none" lIns="45720" tIns="27432" rIns="45720" bIns="27432">
            <a:spAutoFit/>
          </a:bodyPr>
          <a:lstStyle>
            <a:lvl1pPr marL="0" indent="0" algn="r">
              <a:spcBef>
                <a:spcPct val="0"/>
              </a:spcBef>
              <a:buNone/>
              <a:defRPr sz="1286" cap="all" spc="0" baseline="0">
                <a:solidFill>
                  <a:schemeClr val="bg1"/>
                </a:solidFill>
                <a:latin typeface="+mj-lt"/>
              </a:defRPr>
            </a:lvl1pPr>
          </a:lstStyle>
          <a:p>
            <a:pPr lvl="0"/>
            <a:r>
              <a:rPr lang="en-US"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ct val="0"/>
              </a:spcBef>
              <a:buNone/>
              <a:defRPr sz="12857">
                <a:solidFill>
                  <a:schemeClr val="accent3"/>
                </a:solidFill>
                <a:latin typeface="+mj-lt"/>
              </a:defRPr>
            </a:lvl1pPr>
          </a:lstStyle>
          <a:p>
            <a:pPr lvl="0"/>
            <a:r>
              <a:rPr lang="en-US" smtClean="0"/>
              <a:t>#</a:t>
            </a:r>
            <a:endParaRPr lang="en-US"/>
          </a:p>
        </p:txBody>
      </p:sp>
      <p:sp>
        <p:nvSpPr>
          <p:cNvPr id="12"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p:nvPr userDrawn="1"/>
        </p:nvCxnSpPr>
        <p:spPr bwMode="gray">
          <a:xfrm>
            <a:off x="1133667" y="4981151"/>
            <a:ext cx="9056914"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p:nvPr userDrawn="1"/>
        </p:nvSpPr>
        <p:spPr bwMode="gray">
          <a:xfrm>
            <a:off x="12323003" y="4302976"/>
            <a:ext cx="2940535" cy="2521019"/>
          </a:xfrm>
          <a:prstGeom prst="rect">
            <a:avLst/>
          </a:prstGeom>
          <a:solidFill>
            <a:srgbClr val="009900"/>
          </a:solidFill>
        </p:spPr>
        <p:txBody>
          <a:bodyPr vert="horz" wrap="square" lIns="91440" tIns="65314" rIns="91440" bIns="65314"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marR="0" lvl="0" indent="0" algn="l" defTabSz="914418" rtl="0" eaLnBrk="1" fontAlgn="auto" latinLnBrk="0" hangingPunct="1">
              <a:lnSpc>
                <a:spcPct val="100000"/>
              </a:lnSpc>
              <a:spcBef>
                <a:spcPts val="714"/>
              </a:spcBef>
              <a:spcAft>
                <a:spcPct val="0"/>
              </a:spcAft>
              <a:buClrTx/>
              <a:buSzTx/>
              <a:buFontTx/>
              <a:buNone/>
              <a:defRPr/>
            </a:pPr>
            <a:r>
              <a:rPr kumimoji="0" lang="en-US" sz="1429" b="1" i="0" u="none" strike="noStrike" kern="1200" cap="none" spc="0" normalizeH="0" baseline="0" noProof="0" smtClean="0">
                <a:ln>
                  <a:noFill/>
                </a:ln>
                <a:solidFill>
                  <a:srgbClr val="FFFFFF"/>
                </a:solidFill>
                <a:effectLst/>
                <a:uLnTx/>
                <a:uFillTx/>
                <a:latin typeface="Arial"/>
                <a:ea typeface="+mn-ea"/>
                <a:cs typeface="+mn-cs"/>
              </a:rPr>
              <a:t>What’s a Break Type?</a:t>
            </a:r>
          </a:p>
          <a:p>
            <a:pPr marL="0" marR="0" lvl="0" indent="0" algn="l" defTabSz="914418" rtl="0" eaLnBrk="1" fontAlgn="auto" latinLnBrk="0" hangingPunct="1">
              <a:lnSpc>
                <a:spcPct val="100000"/>
              </a:lnSpc>
              <a:spcBef>
                <a:spcPts val="429"/>
              </a:spcBef>
              <a:spcAft>
                <a:spcPct val="0"/>
              </a:spcAft>
              <a:buClrTx/>
              <a:buSzTx/>
              <a:buFont typeface="+mj-lt"/>
              <a:buNone/>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Break types can be anything that you want to consider the section following the divider as:</a:t>
            </a:r>
          </a:p>
          <a:p>
            <a:pPr marL="167825" marR="0" lvl="0" indent="-167825" algn="l" defTabSz="914418" rtl="0" eaLnBrk="1" fontAlgn="auto" latinLnBrk="0" hangingPunct="1">
              <a:lnSpc>
                <a:spcPct val="100000"/>
              </a:lnSpc>
              <a:spcBef>
                <a:spcPts val="714"/>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Section</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Chapter</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Essay</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Appendix</a:t>
            </a:r>
          </a:p>
          <a:p>
            <a:pPr marL="167825" marR="0" lvl="0" indent="-167825" algn="l" defTabSz="914418" rtl="0" eaLnBrk="1" fontAlgn="auto" latinLnBrk="0" hangingPunct="1">
              <a:lnSpc>
                <a:spcPct val="100000"/>
              </a:lnSpc>
              <a:spcBef>
                <a:spcPts val="286"/>
              </a:spcBef>
              <a:spcAft>
                <a:spcPct val="0"/>
              </a:spcAft>
              <a:buClrTx/>
              <a:buSzTx/>
              <a:buFont typeface="Arial" panose="020b0604020202020204" pitchFamily="34" charset="0"/>
              <a:buChar char="•"/>
              <a:defRPr/>
            </a:pPr>
            <a:r>
              <a:rPr kumimoji="0" lang="en-US" sz="1143" b="0" i="0" u="none" strike="noStrike" kern="1200" cap="none" spc="0" normalizeH="0" baseline="0" noProof="0" smtClean="0">
                <a:ln>
                  <a:noFill/>
                </a:ln>
                <a:solidFill>
                  <a:srgbClr val="FFFFFF"/>
                </a:solidFill>
                <a:effectLst/>
                <a:uLnTx/>
                <a:uFillTx/>
                <a:latin typeface="Arial"/>
                <a:ea typeface="+mn-ea"/>
                <a:cs typeface="+mn-cs"/>
              </a:rPr>
              <a:t>Etc.</a:t>
            </a:r>
          </a:p>
          <a:p>
            <a:pPr marL="0" marR="0" lvl="0" indent="0" algn="l" defTabSz="914418" rtl="0" eaLnBrk="1" fontAlgn="auto" latinLnBrk="0" hangingPunct="1">
              <a:lnSpc>
                <a:spcPct val="100000"/>
              </a:lnSpc>
              <a:spcBef>
                <a:spcPts val="857"/>
              </a:spcBef>
              <a:spcAft>
                <a:spcPct val="0"/>
              </a:spcAft>
              <a:buClrTx/>
              <a:buSzTx/>
              <a:buFont typeface="Arial" panose="020b0604020202020204" pitchFamily="34" charset="0"/>
              <a:buNone/>
              <a:defRPr/>
            </a:pPr>
            <a:r>
              <a:rPr kumimoji="0" lang="en-US" sz="1143" b="0" i="1" u="none" strike="noStrike" kern="1200" cap="none" spc="0" normalizeH="0" baseline="0" noProof="0" smtClean="0">
                <a:ln>
                  <a:noFill/>
                </a:ln>
                <a:solidFill>
                  <a:srgbClr val="FFFFFF"/>
                </a:solidFill>
                <a:effectLst/>
                <a:uLnTx/>
                <a:uFillTx/>
                <a:latin typeface="Arial"/>
                <a:ea typeface="+mn-ea"/>
                <a:cs typeface="+mn-cs"/>
              </a:rPr>
              <a:t>If not needed, you may delete the break type box.</a:t>
            </a:r>
            <a:endParaRPr kumimoji="0" lang="en-US" sz="1143"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04175966"/>
      </p:ext>
    </p:extLst>
  </p:cSld>
  <p:clrMapOvr>
    <a:masterClrMapping/>
  </p:clrMapOvr>
  <p:transition/>
  <p:timing/>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tandard">
    <p:bg>
      <p:bgPr>
        <a:solidFill>
          <a:schemeClr val="bg1"/>
        </a:solidFill>
        <a:effectLst/>
      </p:bgPr>
    </p:bg>
    <p:spTree>
      <p:nvGrpSpPr>
        <p:cNvPr id="1" name=""/>
        <p:cNvGrpSpPr/>
        <p:nvPr/>
      </p:nvGrpSpPr>
      <p:grpSpPr>
        <a:xfrm>
          <a:off x="0" y="0"/>
          <a:ext cx="0" cy="0"/>
        </a:xfrm>
      </p:grpSpPr>
      <p:pic>
        <p:nvPicPr>
          <p:cNvPr id="20" name="Picture 19" descr="PPT_Onscreen_Banner.jpg"/>
          <p:cNvPicPr>
            <a:picLocks noChangeAspect="1"/>
          </p:cNvPicPr>
          <p:nvPr userDrawn="1"/>
        </p:nvPicPr>
        <p:blipFill>
          <a:blip r:embed="rId1"/>
          <a:stretch>
            <a:fillRect/>
          </a:stretch>
        </p:blipFill>
        <p:spPr bwMode="gray">
          <a:xfrm>
            <a:off x="0" y="0"/>
            <a:ext cx="12192000" cy="914400"/>
          </a:xfrm>
          <a:prstGeom prst="rect">
            <a:avLst/>
          </a:prstGeom>
        </p:spPr>
      </p:pic>
      <p:cxnSp>
        <p:nvCxnSpPr>
          <p:cNvPr id="21" name="Straight Connector 20"/>
          <p:cNvCxnSpPr/>
          <p:nvPr userDrawn="1"/>
        </p:nvCxnSpPr>
        <p:spPr bwMode="gray">
          <a:xfrm>
            <a:off x="0" y="951924"/>
            <a:ext cx="1219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610810" y="454148"/>
            <a:ext cx="10970381" cy="395713"/>
          </a:xfrm>
        </p:spPr>
        <p:txBody>
          <a:bodyPr/>
          <a:lstStyle/>
          <a:p>
            <a:r>
              <a:rPr lang="en-US" smtClean="0"/>
              <a:t>Slide Title – Arial 18pt Bold, Use Title Case</a:t>
            </a:r>
          </a:p>
        </p:txBody>
      </p:sp>
      <p:sp>
        <p:nvSpPr>
          <p:cNvPr id="5" name="Text Placeholder 4"/>
          <p:cNvSpPr>
            <a:spLocks noGrp="1"/>
          </p:cNvSpPr>
          <p:nvPr>
            <p:ph type="body" sz="quarter" idx="25" hasCustomPrompt="1"/>
          </p:nvPr>
        </p:nvSpPr>
        <p:spPr bwMode="gray">
          <a:xfrm>
            <a:off x="610810" y="1026223"/>
            <a:ext cx="10972800" cy="307777"/>
          </a:xfrm>
        </p:spPr>
        <p:txBody>
          <a:bodyPr/>
          <a:lstStyle>
            <a:lvl1pPr marL="0" indent="0">
              <a:spcBef>
                <a:spcPct val="0"/>
              </a:spcBef>
              <a:buNone/>
              <a:defRPr sz="2000">
                <a:solidFill>
                  <a:schemeClr val="accent3"/>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Slide Subtitle – Arial 14pt Regular, Use Title Case</a:t>
            </a:r>
          </a:p>
        </p:txBody>
      </p:sp>
      <p:sp>
        <p:nvSpPr>
          <p:cNvPr id="11" name="Text Placeholder 4"/>
          <p:cNvSpPr>
            <a:spLocks noGrp="1"/>
          </p:cNvSpPr>
          <p:nvPr>
            <p:ph type="body" sz="quarter" idx="26" hasCustomPrompt="1"/>
          </p:nvPr>
        </p:nvSpPr>
        <p:spPr bwMode="gray">
          <a:xfrm>
            <a:off x="610809" y="65639"/>
            <a:ext cx="5573486" cy="197856"/>
          </a:xfrm>
        </p:spPr>
        <p:txBody>
          <a:bodyPr/>
          <a:lstStyle>
            <a:lvl1pPr marL="0" indent="0">
              <a:spcBef>
                <a:spcPct val="0"/>
              </a:spcBef>
              <a:buNone/>
              <a:defRPr sz="1286">
                <a:solidFill>
                  <a:schemeClr val="bg1"/>
                </a:solidFill>
              </a:defRPr>
            </a:lvl1pPr>
            <a:lvl2pPr marL="163289" indent="0">
              <a:spcBef>
                <a:spcPct val="0"/>
              </a:spcBef>
              <a:buNone/>
              <a:defRPr sz="2000">
                <a:solidFill>
                  <a:schemeClr val="accent3"/>
                </a:solidFill>
              </a:defRPr>
            </a:lvl2pPr>
            <a:lvl3pPr marL="326578" indent="0">
              <a:spcBef>
                <a:spcPct val="0"/>
              </a:spcBef>
              <a:buNone/>
              <a:defRPr sz="2000">
                <a:solidFill>
                  <a:schemeClr val="accent3"/>
                </a:solidFill>
              </a:defRPr>
            </a:lvl3pPr>
            <a:lvl4pPr marL="489867" indent="0">
              <a:spcBef>
                <a:spcPct val="0"/>
              </a:spcBef>
              <a:buNone/>
              <a:defRPr sz="2000">
                <a:solidFill>
                  <a:schemeClr val="accent3"/>
                </a:solidFill>
              </a:defRPr>
            </a:lvl4pPr>
            <a:lvl5pPr marL="653156" indent="0">
              <a:spcBef>
                <a:spcPct val="0"/>
              </a:spcBef>
              <a:buNone/>
              <a:defRPr sz="2000">
                <a:solidFill>
                  <a:schemeClr val="accent3"/>
                </a:solidFill>
              </a:defRPr>
            </a:lvl5pPr>
          </a:lstStyle>
          <a:p>
            <a:pPr lvl="0"/>
            <a:r>
              <a:rPr lang="en-US" smtClean="0"/>
              <a:t>Top Kicker – Arial 9pt Regular, Use Title Case</a:t>
            </a:r>
          </a:p>
        </p:txBody>
      </p:sp>
      <p:sp>
        <p:nvSpPr>
          <p:cNvPr id="7" name="Text Placeholder 6"/>
          <p:cNvSpPr>
            <a:spLocks noGrp="1"/>
          </p:cNvSpPr>
          <p:nvPr>
            <p:ph type="body" sz="quarter" idx="27" hasCustomPrompt="1"/>
          </p:nvPr>
        </p:nvSpPr>
        <p:spPr bwMode="gray">
          <a:xfrm>
            <a:off x="8360229" y="6610496"/>
            <a:ext cx="3831771" cy="247504"/>
          </a:xfrm>
        </p:spPr>
        <p:txBody>
          <a:bodyPr rIns="45720" bIns="27432" anchor="b" anchorCtr="0"/>
          <a:lstStyle>
            <a:lvl1pPr marL="0" indent="0">
              <a:spcBef>
                <a:spcPct val="0"/>
              </a:spcBef>
              <a:buNone/>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6271604"/>
            <a:ext cx="3326674" cy="329760"/>
          </a:xfrm>
        </p:spPr>
        <p:txBody>
          <a:bodyPr lIns="45720" rIns="0" bIns="0" anchor="b" anchorCtr="0"/>
          <a:lstStyle>
            <a:lvl1pPr marL="130631" indent="-130631">
              <a:spcBef>
                <a:spcPts val="143"/>
              </a:spcBef>
              <a:buFont typeface="+mj-lt"/>
              <a:buAutoNum type="arabicParenR"/>
              <a:defRPr sz="714"/>
            </a:lvl1pPr>
            <a:lvl2pPr marL="163289" indent="0">
              <a:spcBef>
                <a:spcPct val="0"/>
              </a:spcBef>
              <a:buNone/>
              <a:defRPr sz="714"/>
            </a:lvl2pPr>
            <a:lvl3pPr marL="326578" indent="0">
              <a:spcBef>
                <a:spcPct val="0"/>
              </a:spcBef>
              <a:buNone/>
              <a:defRPr sz="714"/>
            </a:lvl3pPr>
            <a:lvl4pPr marL="489867" indent="0">
              <a:spcBef>
                <a:spcPct val="0"/>
              </a:spcBef>
              <a:buNone/>
              <a:defRPr sz="714"/>
            </a:lvl4pPr>
            <a:lvl5pPr marL="653156" indent="0">
              <a:spcBef>
                <a:spcPct val="0"/>
              </a:spcBef>
              <a:buNone/>
              <a:defRPr sz="714"/>
            </a:lvl5pPr>
          </a:lstStyle>
          <a:p>
            <a:pPr lvl="0"/>
            <a:r>
              <a:rPr lang="en-US" smtClean="0"/>
              <a:t>Click to add footnote. Numbers appear automatically (no additional space or tab needed). Use a period at the end of each footnote. Stretch the box to the right as needed.</a:t>
            </a:r>
          </a:p>
        </p:txBody>
      </p:sp>
      <p:sp>
        <p:nvSpPr>
          <p:cNvPr id="10" name="Slide Number Placeholder 2"/>
          <p:cNvSpPr txBox="1"/>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914418" rtl="0" eaLnBrk="1" fontAlgn="auto" latinLnBrk="0" hangingPunct="1">
              <a:lnSpc>
                <a:spcPct val="100000"/>
              </a:lnSpc>
              <a:spcBef>
                <a:spcPct val="0"/>
              </a:spcBef>
              <a:spcAft>
                <a:spcPct val="0"/>
              </a:spcAft>
              <a:buClrTx/>
              <a:buSzTx/>
              <a:buFontTx/>
              <a:buNone/>
              <a:defRPr/>
            </a:pPr>
            <a:fld id="{56095604-8455-4BAB-96FE-C18C970BAFF4}" type="slidenum">
              <a:rPr kumimoji="0" lang="en-US" sz="1143"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18" rtl="0" eaLnBrk="1" fontAlgn="auto" latinLnBrk="0" hangingPunct="1">
                <a:lnSpc>
                  <a:spcPct val="100000"/>
                </a:lnSpc>
                <a:spcBef>
                  <a:spcPct val="0"/>
                </a:spcBef>
                <a:spcAft>
                  <a:spcPct val="0"/>
                </a:spcAft>
                <a:buClrTx/>
                <a:buSzTx/>
                <a:buFontTx/>
                <a:buNone/>
                <a:defRPr/>
              </a:pPr>
              <a:t>‹#›</a:t>
            </a:fld>
            <a:endParaRPr kumimoji="0" lang="en-US" sz="1143"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77489950"/>
      </p:ext>
    </p:extLst>
  </p:cSld>
  <p:clrMapOvr>
    <a:masterClrMapping/>
  </p:clrMapOvr>
  <p:transition/>
  <p:timing/>
  <p:extLst>
    <p:ext uri="{DCECCB84-F9BA-43D5-87BE-67443E8EF086}">
      <p15:sldGuideLst xmlns:p15="http://schemas.microsoft.com/office/powerpoint/2012/main"/>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slideLayout" Target="../slideLayouts/slideLayout24.xml" /><Relationship Id="rId13" Type="http://schemas.openxmlformats.org/officeDocument/2006/relationships/slideLayout" Target="../slideLayouts/slideLayout25.xml" /><Relationship Id="rId14" Type="http://schemas.openxmlformats.org/officeDocument/2006/relationships/slideLayout" Target="../slideLayouts/slideLayout26.xml" /><Relationship Id="rId15" Type="http://schemas.openxmlformats.org/officeDocument/2006/relationships/slideLayout" Target="../slideLayouts/slideLayout27.xml" /><Relationship Id="rId16" Type="http://schemas.openxmlformats.org/officeDocument/2006/relationships/slideLayout" Target="../slideLayouts/slideLayout28.xml" /><Relationship Id="rId17" Type="http://schemas.openxmlformats.org/officeDocument/2006/relationships/slideLayout" Target="../slideLayouts/slideLayout29.xml" /><Relationship Id="rId18" Type="http://schemas.openxmlformats.org/officeDocument/2006/relationships/slideLayout" Target="../slideLayouts/slideLayout30.xml" /><Relationship Id="rId19" Type="http://schemas.openxmlformats.org/officeDocument/2006/relationships/slideLayout" Target="../slideLayouts/slideLayout31.xml" /><Relationship Id="rId2" Type="http://schemas.openxmlformats.org/officeDocument/2006/relationships/slideLayout" Target="../slideLayouts/slideLayout14.xml" /><Relationship Id="rId20" Type="http://schemas.openxmlformats.org/officeDocument/2006/relationships/slideLayout" Target="../slideLayouts/slideLayout32.xml" /><Relationship Id="rId21" Type="http://schemas.openxmlformats.org/officeDocument/2006/relationships/hyperlink" Target="https://www.advisory.com/" TargetMode="External" /><Relationship Id="rId22" Type="http://schemas.openxmlformats.org/officeDocument/2006/relationships/theme" Target="../theme/theme2.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3.xml" /><Relationship Id="rId10" Type="http://schemas.openxmlformats.org/officeDocument/2006/relationships/slideLayout" Target="../slideLayouts/slideLayout42.xml" /><Relationship Id="rId11" Type="http://schemas.openxmlformats.org/officeDocument/2006/relationships/slideLayout" Target="../slideLayouts/slideLayout43.xml" /><Relationship Id="rId12" Type="http://schemas.openxmlformats.org/officeDocument/2006/relationships/slideLayout" Target="../slideLayouts/slideLayout44.xml" /><Relationship Id="rId13" Type="http://schemas.openxmlformats.org/officeDocument/2006/relationships/slideLayout" Target="../slideLayouts/slideLayout45.xml" /><Relationship Id="rId14" Type="http://schemas.openxmlformats.org/officeDocument/2006/relationships/slideLayout" Target="../slideLayouts/slideLayout46.xml" /><Relationship Id="rId15" Type="http://schemas.openxmlformats.org/officeDocument/2006/relationships/slideLayout" Target="../slideLayouts/slideLayout47.xml" /><Relationship Id="rId16" Type="http://schemas.openxmlformats.org/officeDocument/2006/relationships/slideLayout" Target="../slideLayouts/slideLayout48.xml" /><Relationship Id="rId17" Type="http://schemas.openxmlformats.org/officeDocument/2006/relationships/slideLayout" Target="../slideLayouts/slideLayout49.xml" /><Relationship Id="rId18" Type="http://schemas.openxmlformats.org/officeDocument/2006/relationships/slideLayout" Target="../slideLayouts/slideLayout50.xml" /><Relationship Id="rId19" Type="http://schemas.openxmlformats.org/officeDocument/2006/relationships/slideLayout" Target="../slideLayouts/slideLayout51.xml" /><Relationship Id="rId2" Type="http://schemas.openxmlformats.org/officeDocument/2006/relationships/slideLayout" Target="../slideLayouts/slideLayout34.xml" /><Relationship Id="rId20" Type="http://schemas.openxmlformats.org/officeDocument/2006/relationships/slideLayout" Target="../slideLayouts/slideLayout52.xml" /><Relationship Id="rId21" Type="http://schemas.openxmlformats.org/officeDocument/2006/relationships/hyperlink" Target="https://www.advisory.com/" TargetMode="External" /><Relationship Id="rId22" Type="http://schemas.openxmlformats.org/officeDocument/2006/relationships/theme" Target="../theme/theme3.xml" /><Relationship Id="rId3" Type="http://schemas.openxmlformats.org/officeDocument/2006/relationships/slideLayout" Target="../slideLayouts/slideLayout35.xml" /><Relationship Id="rId4" Type="http://schemas.openxmlformats.org/officeDocument/2006/relationships/slideLayout" Target="../slideLayouts/slideLayout36.xml" /><Relationship Id="rId5" Type="http://schemas.openxmlformats.org/officeDocument/2006/relationships/slideLayout" Target="../slideLayouts/slideLayout37.xml" /><Relationship Id="rId6" Type="http://schemas.openxmlformats.org/officeDocument/2006/relationships/slideLayout" Target="../slideLayouts/slideLayout38.xml" /><Relationship Id="rId7" Type="http://schemas.openxmlformats.org/officeDocument/2006/relationships/slideLayout" Target="../slideLayouts/slideLayout39.xml" /><Relationship Id="rId8" Type="http://schemas.openxmlformats.org/officeDocument/2006/relationships/slideLayout" Target="../slideLayouts/slideLayout40.xml" /><Relationship Id="rId9" Type="http://schemas.openxmlformats.org/officeDocument/2006/relationships/slideLayout" Target="../slideLayouts/slideLayout4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53.xml" /><Relationship Id="rId10" Type="http://schemas.openxmlformats.org/officeDocument/2006/relationships/slideLayout" Target="../slideLayouts/slideLayout62.xml" /><Relationship Id="rId11" Type="http://schemas.openxmlformats.org/officeDocument/2006/relationships/slideLayout" Target="../slideLayouts/slideLayout63.xml" /><Relationship Id="rId12" Type="http://schemas.openxmlformats.org/officeDocument/2006/relationships/slideLayout" Target="../slideLayouts/slideLayout64.xml" /><Relationship Id="rId13" Type="http://schemas.openxmlformats.org/officeDocument/2006/relationships/slideLayout" Target="../slideLayouts/slideLayout65.xml" /><Relationship Id="rId14" Type="http://schemas.openxmlformats.org/officeDocument/2006/relationships/slideLayout" Target="../slideLayouts/slideLayout66.xml" /><Relationship Id="rId15" Type="http://schemas.openxmlformats.org/officeDocument/2006/relationships/slideLayout" Target="../slideLayouts/slideLayout67.xml" /><Relationship Id="rId16" Type="http://schemas.openxmlformats.org/officeDocument/2006/relationships/slideLayout" Target="../slideLayouts/slideLayout68.xml" /><Relationship Id="rId17" Type="http://schemas.openxmlformats.org/officeDocument/2006/relationships/slideLayout" Target="../slideLayouts/slideLayout69.xml" /><Relationship Id="rId18" Type="http://schemas.openxmlformats.org/officeDocument/2006/relationships/slideLayout" Target="../slideLayouts/slideLayout70.xml" /><Relationship Id="rId19" Type="http://schemas.openxmlformats.org/officeDocument/2006/relationships/slideLayout" Target="../slideLayouts/slideLayout71.xml" /><Relationship Id="rId2" Type="http://schemas.openxmlformats.org/officeDocument/2006/relationships/slideLayout" Target="../slideLayouts/slideLayout54.xml" /><Relationship Id="rId20" Type="http://schemas.openxmlformats.org/officeDocument/2006/relationships/slideLayout" Target="../slideLayouts/slideLayout72.xml" /><Relationship Id="rId21" Type="http://schemas.openxmlformats.org/officeDocument/2006/relationships/hyperlink" Target="https://www.advisory.com/" TargetMode="External" /><Relationship Id="rId22" Type="http://schemas.openxmlformats.org/officeDocument/2006/relationships/theme" Target="../theme/theme4.xml" /><Relationship Id="rId3" Type="http://schemas.openxmlformats.org/officeDocument/2006/relationships/slideLayout" Target="../slideLayouts/slideLayout55.xml" /><Relationship Id="rId4" Type="http://schemas.openxmlformats.org/officeDocument/2006/relationships/slideLayout" Target="../slideLayouts/slideLayout56.xml" /><Relationship Id="rId5" Type="http://schemas.openxmlformats.org/officeDocument/2006/relationships/slideLayout" Target="../slideLayouts/slideLayout57.xml" /><Relationship Id="rId6" Type="http://schemas.openxmlformats.org/officeDocument/2006/relationships/slideLayout" Target="../slideLayouts/slideLayout58.xml" /><Relationship Id="rId7" Type="http://schemas.openxmlformats.org/officeDocument/2006/relationships/slideLayout" Target="../slideLayouts/slideLayout59.xml" /><Relationship Id="rId8" Type="http://schemas.openxmlformats.org/officeDocument/2006/relationships/slideLayout" Target="../slideLayouts/slideLayout60.xml" /><Relationship Id="rId9" Type="http://schemas.openxmlformats.org/officeDocument/2006/relationships/slideLayout" Target="../slideLayouts/slideLayout61.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73.xml" /><Relationship Id="rId10" Type="http://schemas.openxmlformats.org/officeDocument/2006/relationships/slideLayout" Target="../slideLayouts/slideLayout82.xml" /><Relationship Id="rId11" Type="http://schemas.openxmlformats.org/officeDocument/2006/relationships/slideLayout" Target="../slideLayouts/slideLayout83.xml" /><Relationship Id="rId12" Type="http://schemas.openxmlformats.org/officeDocument/2006/relationships/slideLayout" Target="../slideLayouts/slideLayout84.xml" /><Relationship Id="rId13" Type="http://schemas.openxmlformats.org/officeDocument/2006/relationships/slideLayout" Target="../slideLayouts/slideLayout85.xml" /><Relationship Id="rId14" Type="http://schemas.openxmlformats.org/officeDocument/2006/relationships/slideLayout" Target="../slideLayouts/slideLayout86.xml" /><Relationship Id="rId15" Type="http://schemas.openxmlformats.org/officeDocument/2006/relationships/slideLayout" Target="../slideLayouts/slideLayout87.xml" /><Relationship Id="rId16" Type="http://schemas.openxmlformats.org/officeDocument/2006/relationships/slideLayout" Target="../slideLayouts/slideLayout88.xml" /><Relationship Id="rId17" Type="http://schemas.openxmlformats.org/officeDocument/2006/relationships/slideLayout" Target="../slideLayouts/slideLayout89.xml" /><Relationship Id="rId18" Type="http://schemas.openxmlformats.org/officeDocument/2006/relationships/slideLayout" Target="../slideLayouts/slideLayout90.xml" /><Relationship Id="rId19" Type="http://schemas.openxmlformats.org/officeDocument/2006/relationships/slideLayout" Target="../slideLayouts/slideLayout91.xml" /><Relationship Id="rId2" Type="http://schemas.openxmlformats.org/officeDocument/2006/relationships/slideLayout" Target="../slideLayouts/slideLayout74.xml" /><Relationship Id="rId20" Type="http://schemas.openxmlformats.org/officeDocument/2006/relationships/slideLayout" Target="../slideLayouts/slideLayout92.xml" /><Relationship Id="rId21" Type="http://schemas.openxmlformats.org/officeDocument/2006/relationships/hyperlink" Target="https://www.advisory.com/" TargetMode="External" /><Relationship Id="rId22" Type="http://schemas.openxmlformats.org/officeDocument/2006/relationships/theme" Target="../theme/theme5.xml" /><Relationship Id="rId3" Type="http://schemas.openxmlformats.org/officeDocument/2006/relationships/slideLayout" Target="../slideLayouts/slideLayout75.xml" /><Relationship Id="rId4" Type="http://schemas.openxmlformats.org/officeDocument/2006/relationships/slideLayout" Target="../slideLayouts/slideLayout76.xml" /><Relationship Id="rId5" Type="http://schemas.openxmlformats.org/officeDocument/2006/relationships/slideLayout" Target="../slideLayouts/slideLayout77.xml" /><Relationship Id="rId6" Type="http://schemas.openxmlformats.org/officeDocument/2006/relationships/slideLayout" Target="../slideLayouts/slideLayout78.xml" /><Relationship Id="rId7" Type="http://schemas.openxmlformats.org/officeDocument/2006/relationships/slideLayout" Target="../slideLayouts/slideLayout79.xml" /><Relationship Id="rId8" Type="http://schemas.openxmlformats.org/officeDocument/2006/relationships/slideLayout" Target="../slideLayouts/slideLayout80.xml" /><Relationship Id="rId9" Type="http://schemas.openxmlformats.org/officeDocument/2006/relationships/slideLayout" Target="../slideLayouts/slideLayout81.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93.xml" /><Relationship Id="rId10" Type="http://schemas.openxmlformats.org/officeDocument/2006/relationships/slideLayout" Target="../slideLayouts/slideLayout102.xml" /><Relationship Id="rId11" Type="http://schemas.openxmlformats.org/officeDocument/2006/relationships/slideLayout" Target="../slideLayouts/slideLayout103.xml" /><Relationship Id="rId12" Type="http://schemas.openxmlformats.org/officeDocument/2006/relationships/slideLayout" Target="../slideLayouts/slideLayout104.xml" /><Relationship Id="rId13" Type="http://schemas.openxmlformats.org/officeDocument/2006/relationships/slideLayout" Target="../slideLayouts/slideLayout105.xml" /><Relationship Id="rId14" Type="http://schemas.openxmlformats.org/officeDocument/2006/relationships/slideLayout" Target="../slideLayouts/slideLayout106.xml" /><Relationship Id="rId15" Type="http://schemas.openxmlformats.org/officeDocument/2006/relationships/slideLayout" Target="../slideLayouts/slideLayout107.xml" /><Relationship Id="rId16" Type="http://schemas.openxmlformats.org/officeDocument/2006/relationships/slideLayout" Target="../slideLayouts/slideLayout108.xml" /><Relationship Id="rId17" Type="http://schemas.openxmlformats.org/officeDocument/2006/relationships/slideLayout" Target="../slideLayouts/slideLayout109.xml" /><Relationship Id="rId18" Type="http://schemas.openxmlformats.org/officeDocument/2006/relationships/slideLayout" Target="../slideLayouts/slideLayout110.xml" /><Relationship Id="rId19" Type="http://schemas.openxmlformats.org/officeDocument/2006/relationships/slideLayout" Target="../slideLayouts/slideLayout111.xml" /><Relationship Id="rId2" Type="http://schemas.openxmlformats.org/officeDocument/2006/relationships/slideLayout" Target="../slideLayouts/slideLayout94.xml" /><Relationship Id="rId20" Type="http://schemas.openxmlformats.org/officeDocument/2006/relationships/slideLayout" Target="../slideLayouts/slideLayout112.xml" /><Relationship Id="rId21" Type="http://schemas.openxmlformats.org/officeDocument/2006/relationships/hyperlink" Target="https://www.advisory.com/" TargetMode="External" /><Relationship Id="rId22" Type="http://schemas.openxmlformats.org/officeDocument/2006/relationships/theme" Target="../theme/theme6.xml" /><Relationship Id="rId3" Type="http://schemas.openxmlformats.org/officeDocument/2006/relationships/slideLayout" Target="../slideLayouts/slideLayout95.xml" /><Relationship Id="rId4" Type="http://schemas.openxmlformats.org/officeDocument/2006/relationships/slideLayout" Target="../slideLayouts/slideLayout96.xml" /><Relationship Id="rId5" Type="http://schemas.openxmlformats.org/officeDocument/2006/relationships/slideLayout" Target="../slideLayouts/slideLayout97.xml" /><Relationship Id="rId6" Type="http://schemas.openxmlformats.org/officeDocument/2006/relationships/slideLayout" Target="../slideLayouts/slideLayout98.xml" /><Relationship Id="rId7" Type="http://schemas.openxmlformats.org/officeDocument/2006/relationships/slideLayout" Target="../slideLayouts/slideLayout99.xml" /><Relationship Id="rId8" Type="http://schemas.openxmlformats.org/officeDocument/2006/relationships/slideLayout" Target="../slideLayouts/slideLayout100.xml" /><Relationship Id="rId9" Type="http://schemas.openxmlformats.org/officeDocument/2006/relationships/slideLayout" Target="../slideLayouts/slideLayout10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F7251BF-18D5-4CDC-8218-C34487A0FB61}" type="datetimeFigureOut">
              <a:rPr lang="en-US" smtClean="0">
                <a:solidFill>
                  <a:prstClr val="black">
                    <a:tint val="75000"/>
                  </a:prstClr>
                </a:solidFill>
              </a:rPr>
              <a:pPr>
                <a:defRPr/>
              </a:pPr>
              <a:t>5/17/2018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4429EE-B6C6-4FCD-9C3F-51ADA246EF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000575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bwMode="gray">
      <p:bgRef idx="1001">
        <a:schemeClr val="bg1"/>
      </p:bgRef>
    </p:bg>
    <p:spTree>
      <p:nvGrpSpPr>
        <p:cNvPr id="1" name=""/>
        <p:cNvGrpSpPr/>
        <p:nvPr/>
      </p:nvGrpSpPr>
      <p:grpSpPr>
        <a:xfrm>
          <a:off x="0" y="0"/>
          <a:ext cx="0" cy="0"/>
        </a:xfrm>
      </p:grpSpPr>
      <p:sp>
        <p:nvSpPr>
          <p:cNvPr id="3" name="Rectangle 2">
            <a:hlinkClick r:id="rId21"/>
          </p:cNvPr>
          <p:cNvSpPr/>
          <p:nvPr userDrawn="1"/>
        </p:nvSpPr>
        <p:spPr bwMode="gray">
          <a:xfrm>
            <a:off x="0" y="6602040"/>
            <a:ext cx="3495196" cy="25596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7" name="TextBox 6"/>
          <p:cNvSpPr txBox="1"/>
          <p:nvPr/>
        </p:nvSpPr>
        <p:spPr bwMode="gray">
          <a:xfrm>
            <a:off x="-4" y="6708526"/>
            <a:ext cx="4005943" cy="149474"/>
          </a:xfrm>
          <a:prstGeom prst="rect">
            <a:avLst/>
          </a:prstGeom>
          <a:noFill/>
        </p:spPr>
        <p:txBody>
          <a:bodyPr wrap="square" lIns="65314" tIns="0" rIns="65314" bIns="39189"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714" b="0" i="0" u="none" strike="noStrike" kern="1200" cap="none" spc="0" normalizeH="0" baseline="0" noProof="0" smtClean="0">
                <a:ln>
                  <a:noFill/>
                </a:ln>
                <a:solidFill>
                  <a:srgbClr val="617685"/>
                </a:solidFill>
                <a:effectLst/>
                <a:uLnTx/>
                <a:uFillTx/>
                <a:latin typeface="Arial" panose="020b0604020202020204" pitchFamily="34" charset="0"/>
                <a:ea typeface="+mn-ea"/>
                <a:cs typeface="+mn-cs"/>
              </a:rPr>
              <a:t>©</a:t>
            </a:r>
            <a:r>
              <a:rPr kumimoji="0" lang="en-US" sz="714" b="0" i="0" u="none" strike="noStrike" kern="1200" cap="none" spc="0" normalizeH="0" baseline="0" noProof="0" smtClean="0">
                <a:ln>
                  <a:noFill/>
                </a:ln>
                <a:solidFill>
                  <a:srgbClr val="617685"/>
                </a:solidFill>
                <a:effectLst/>
                <a:uLnTx/>
                <a:uFillTx/>
                <a:latin typeface="Arial"/>
                <a:ea typeface="+mn-ea"/>
                <a:cs typeface="+mn-cs"/>
              </a:rPr>
              <a:t>2018 Advisory Board </a:t>
            </a:r>
            <a:r>
              <a:rPr kumimoji="0" lang="en-US" sz="714" b="0" i="0" u="none" strike="noStrike" kern="1200" cap="none" spc="0" normalizeH="0" baseline="0" noProof="0" smtClean="0">
                <a:ln>
                  <a:noFill/>
                </a:ln>
                <a:solidFill>
                  <a:srgbClr val="617685"/>
                </a:solidFill>
                <a:effectLst/>
                <a:uLnTx/>
                <a:uFillTx/>
                <a:latin typeface="Arial"/>
                <a:ea typeface="+mn-ea"/>
                <a:cs typeface="Arial"/>
              </a:rPr>
              <a:t>• All Rights Reserved </a:t>
            </a:r>
            <a:r>
              <a:rPr kumimoji="0" lang="en-US" sz="714" b="0" i="0" u="none" strike="noStrike" kern="1200" cap="none" spc="0" normalizeH="0" baseline="0" noProof="0" smtClean="0">
                <a:ln>
                  <a:noFill/>
                </a:ln>
                <a:solidFill>
                  <a:srgbClr val="617685"/>
                </a:solidFill>
                <a:effectLst/>
                <a:uLnTx/>
                <a:uFillTx/>
                <a:latin typeface="Arial"/>
                <a:ea typeface="+mn-ea"/>
                <a:cs typeface="+mn-cs"/>
              </a:rPr>
              <a:t>• </a:t>
            </a:r>
            <a:r>
              <a:rPr kumimoji="0" lang="en-US" sz="714" b="1" i="0" u="none" strike="noStrike" kern="1200" cap="none" spc="0" normalizeH="0" baseline="0" noProof="0" smtClean="0">
                <a:ln>
                  <a:noFill/>
                </a:ln>
                <a:solidFill>
                  <a:srgbClr val="617685"/>
                </a:solidFill>
                <a:effectLst/>
                <a:uLnTx/>
                <a:uFillTx/>
                <a:latin typeface="Arial"/>
                <a:ea typeface="+mn-ea"/>
                <a:cs typeface="+mn-cs"/>
              </a:rPr>
              <a:t>advisory.com</a:t>
            </a:r>
            <a:endParaRPr kumimoji="0" lang="en-US" sz="714" b="0" i="0" u="none" strike="noStrike" kern="1200" cap="none" spc="0" normalizeH="0" baseline="0" noProof="0" smtClean="0">
              <a:ln>
                <a:noFill/>
              </a:ln>
              <a:solidFill>
                <a:srgbClr val="617685"/>
              </a:solidFill>
              <a:effectLst/>
              <a:uLnTx/>
              <a:uFillTx/>
              <a:latin typeface="Arial"/>
              <a:ea typeface="+mn-ea"/>
              <a:cs typeface="+mn-cs"/>
            </a:endParaRPr>
          </a:p>
        </p:txBody>
      </p:sp>
      <p:sp>
        <p:nvSpPr>
          <p:cNvPr id="16" name="Text Placeholder 1"/>
          <p:cNvSpPr>
            <a:spLocks noGrp="1"/>
          </p:cNvSpPr>
          <p:nvPr>
            <p:ph type="body" idx="1"/>
          </p:nvPr>
        </p:nvSpPr>
        <p:spPr bwMode="gray">
          <a:xfrm>
            <a:off x="4374254" y="2073319"/>
            <a:ext cx="3443493" cy="1458733"/>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Placeholder 1"/>
          <p:cNvSpPr>
            <a:spLocks noGrp="1"/>
          </p:cNvSpPr>
          <p:nvPr>
            <p:ph type="title"/>
          </p:nvPr>
        </p:nvSpPr>
        <p:spPr bwMode="gray">
          <a:xfrm>
            <a:off x="610810" y="454148"/>
            <a:ext cx="10970381" cy="395713"/>
          </a:xfrm>
          <a:prstGeom prst="rect">
            <a:avLst/>
          </a:prstGeom>
        </p:spPr>
        <p:txBody>
          <a:bodyPr vert="horz" lIns="0" tIns="0" rIns="0" bIns="0" rtlCol="0" anchor="b" anchorCtr="0">
            <a:spAutoFit/>
          </a:bodyPr>
          <a:lstStyle/>
          <a:p>
            <a:r>
              <a:rPr lang="en-US" smtClean="0"/>
              <a:t>Slide Title – Arial 18pt Bold, Use Title Case</a:t>
            </a:r>
          </a:p>
        </p:txBody>
      </p:sp>
    </p:spTree>
    <p:extLst>
      <p:ext uri="{BB962C8B-B14F-4D97-AF65-F5344CB8AC3E}">
        <p14:creationId xmlns:p14="http://schemas.microsoft.com/office/powerpoint/2010/main" val="162338938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Lst>
  <p:transition/>
  <p:timing/>
  <p:hf hdr="0" ftr="0" dt="0"/>
  <p:txStyles>
    <p:titleStyle>
      <a:lvl1pPr algn="l" defTabSz="914418" rtl="0" eaLnBrk="1" latinLnBrk="0" hangingPunct="1">
        <a:spcBef>
          <a:spcPct val="0"/>
        </a:spcBef>
        <a:buNone/>
        <a:defRPr sz="2571" b="1" kern="1200">
          <a:solidFill>
            <a:schemeClr val="bg1"/>
          </a:solidFill>
          <a:latin typeface="+mj-lt"/>
          <a:ea typeface="+mj-ea"/>
          <a:cs typeface="+mj-cs"/>
        </a:defRPr>
      </a:lvl1pPr>
    </p:titleStyle>
    <p:bodyStyle>
      <a:lvl1pPr marL="163289"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1pPr>
      <a:lvl2pPr marL="326578"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2pPr>
      <a:lvl3pPr marL="489867"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3pPr>
      <a:lvl4pPr marL="653156"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4pPr>
      <a:lvl5pPr marL="816445"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5pPr>
      <a:lvl6pPr marL="979734"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6pPr>
      <a:lvl7pPr marL="1143023"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7pPr>
      <a:lvl8pPr marL="1306312"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8pPr>
      <a:lvl9pPr marL="1469601"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9pPr>
    </p:bodyStyle>
    <p:otherStyle>
      <a:defPPr>
        <a:defRPr lang="en-US"/>
      </a:defPPr>
      <a:lvl1pPr marL="0" algn="l" defTabSz="914418" rtl="0" eaLnBrk="1" latinLnBrk="0" hangingPunct="1">
        <a:spcBef>
          <a:spcPts val="429"/>
        </a:spcBef>
        <a:defRPr sz="1286" kern="1200">
          <a:solidFill>
            <a:schemeClr val="tx1"/>
          </a:solidFill>
          <a:latin typeface="+mn-lt"/>
          <a:ea typeface="+mn-ea"/>
          <a:cs typeface="+mn-cs"/>
        </a:defRPr>
      </a:lvl1pPr>
      <a:lvl2pPr marL="163289"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2pPr>
      <a:lvl3pPr marL="326578"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3pPr>
      <a:lvl4pPr marL="489867"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4pPr>
      <a:lvl5pPr marL="653156"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5pPr>
      <a:lvl6pPr marL="816445"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6pPr>
      <a:lvl7pPr marL="979734"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7pPr>
      <a:lvl8pPr marL="1143023"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8pPr>
      <a:lvl9pPr marL="1306312"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bwMode="gray">
      <p:bgRef idx="1001">
        <a:schemeClr val="bg1"/>
      </p:bgRef>
    </p:bg>
    <p:spTree>
      <p:nvGrpSpPr>
        <p:cNvPr id="1" name=""/>
        <p:cNvGrpSpPr/>
        <p:nvPr/>
      </p:nvGrpSpPr>
      <p:grpSpPr>
        <a:xfrm>
          <a:off x="0" y="0"/>
          <a:ext cx="0" cy="0"/>
        </a:xfrm>
      </p:grpSpPr>
      <p:sp>
        <p:nvSpPr>
          <p:cNvPr id="3" name="Rectangle 2">
            <a:hlinkClick r:id="rId21"/>
          </p:cNvPr>
          <p:cNvSpPr/>
          <p:nvPr userDrawn="1"/>
        </p:nvSpPr>
        <p:spPr bwMode="gray">
          <a:xfrm>
            <a:off x="0" y="6602040"/>
            <a:ext cx="3495196" cy="25596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7" name="TextBox 6"/>
          <p:cNvSpPr txBox="1"/>
          <p:nvPr/>
        </p:nvSpPr>
        <p:spPr bwMode="gray">
          <a:xfrm>
            <a:off x="-4" y="6708526"/>
            <a:ext cx="4005943" cy="149474"/>
          </a:xfrm>
          <a:prstGeom prst="rect">
            <a:avLst/>
          </a:prstGeom>
          <a:noFill/>
        </p:spPr>
        <p:txBody>
          <a:bodyPr wrap="square" lIns="65314" tIns="0" rIns="65314" bIns="39189"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714" b="0" i="0" u="none" strike="noStrike" kern="1200" cap="none" spc="0" normalizeH="0" baseline="0" noProof="0" smtClean="0">
                <a:ln>
                  <a:noFill/>
                </a:ln>
                <a:solidFill>
                  <a:srgbClr val="617685"/>
                </a:solidFill>
                <a:effectLst/>
                <a:uLnTx/>
                <a:uFillTx/>
                <a:latin typeface="Arial" panose="020b0604020202020204" pitchFamily="34" charset="0"/>
                <a:ea typeface="+mn-ea"/>
                <a:cs typeface="+mn-cs"/>
              </a:rPr>
              <a:t>©</a:t>
            </a:r>
            <a:r>
              <a:rPr kumimoji="0" lang="en-US" sz="714" b="0" i="0" u="none" strike="noStrike" kern="1200" cap="none" spc="0" normalizeH="0" baseline="0" noProof="0" smtClean="0">
                <a:ln>
                  <a:noFill/>
                </a:ln>
                <a:solidFill>
                  <a:srgbClr val="617685"/>
                </a:solidFill>
                <a:effectLst/>
                <a:uLnTx/>
                <a:uFillTx/>
                <a:latin typeface="Arial"/>
                <a:ea typeface="+mn-ea"/>
                <a:cs typeface="+mn-cs"/>
              </a:rPr>
              <a:t>2018 Advisory Board </a:t>
            </a:r>
            <a:r>
              <a:rPr kumimoji="0" lang="en-US" sz="714" b="0" i="0" u="none" strike="noStrike" kern="1200" cap="none" spc="0" normalizeH="0" baseline="0" noProof="0" smtClean="0">
                <a:ln>
                  <a:noFill/>
                </a:ln>
                <a:solidFill>
                  <a:srgbClr val="617685"/>
                </a:solidFill>
                <a:effectLst/>
                <a:uLnTx/>
                <a:uFillTx/>
                <a:latin typeface="Arial"/>
                <a:ea typeface="+mn-ea"/>
                <a:cs typeface="Arial"/>
              </a:rPr>
              <a:t>• All Rights Reserved </a:t>
            </a:r>
            <a:r>
              <a:rPr kumimoji="0" lang="en-US" sz="714" b="0" i="0" u="none" strike="noStrike" kern="1200" cap="none" spc="0" normalizeH="0" baseline="0" noProof="0" smtClean="0">
                <a:ln>
                  <a:noFill/>
                </a:ln>
                <a:solidFill>
                  <a:srgbClr val="617685"/>
                </a:solidFill>
                <a:effectLst/>
                <a:uLnTx/>
                <a:uFillTx/>
                <a:latin typeface="Arial"/>
                <a:ea typeface="+mn-ea"/>
                <a:cs typeface="+mn-cs"/>
              </a:rPr>
              <a:t>• </a:t>
            </a:r>
            <a:r>
              <a:rPr kumimoji="0" lang="en-US" sz="714" b="1" i="0" u="none" strike="noStrike" kern="1200" cap="none" spc="0" normalizeH="0" baseline="0" noProof="0" smtClean="0">
                <a:ln>
                  <a:noFill/>
                </a:ln>
                <a:solidFill>
                  <a:srgbClr val="617685"/>
                </a:solidFill>
                <a:effectLst/>
                <a:uLnTx/>
                <a:uFillTx/>
                <a:latin typeface="Arial"/>
                <a:ea typeface="+mn-ea"/>
                <a:cs typeface="+mn-cs"/>
              </a:rPr>
              <a:t>advisory.com</a:t>
            </a:r>
            <a:endParaRPr kumimoji="0" lang="en-US" sz="714" b="0" i="0" u="none" strike="noStrike" kern="1200" cap="none" spc="0" normalizeH="0" baseline="0" noProof="0" smtClean="0">
              <a:ln>
                <a:noFill/>
              </a:ln>
              <a:solidFill>
                <a:srgbClr val="617685"/>
              </a:solidFill>
              <a:effectLst/>
              <a:uLnTx/>
              <a:uFillTx/>
              <a:latin typeface="Arial"/>
              <a:ea typeface="+mn-ea"/>
              <a:cs typeface="+mn-cs"/>
            </a:endParaRPr>
          </a:p>
        </p:txBody>
      </p:sp>
      <p:sp>
        <p:nvSpPr>
          <p:cNvPr id="16" name="Text Placeholder 1"/>
          <p:cNvSpPr>
            <a:spLocks noGrp="1"/>
          </p:cNvSpPr>
          <p:nvPr>
            <p:ph type="body" idx="1"/>
          </p:nvPr>
        </p:nvSpPr>
        <p:spPr bwMode="gray">
          <a:xfrm>
            <a:off x="4374254" y="2073319"/>
            <a:ext cx="3443493" cy="1458733"/>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Placeholder 1"/>
          <p:cNvSpPr>
            <a:spLocks noGrp="1"/>
          </p:cNvSpPr>
          <p:nvPr>
            <p:ph type="title"/>
          </p:nvPr>
        </p:nvSpPr>
        <p:spPr bwMode="gray">
          <a:xfrm>
            <a:off x="610810" y="454148"/>
            <a:ext cx="10970381" cy="395713"/>
          </a:xfrm>
          <a:prstGeom prst="rect">
            <a:avLst/>
          </a:prstGeom>
        </p:spPr>
        <p:txBody>
          <a:bodyPr vert="horz" lIns="0" tIns="0" rIns="0" bIns="0" rtlCol="0" anchor="b" anchorCtr="0">
            <a:spAutoFit/>
          </a:bodyPr>
          <a:lstStyle/>
          <a:p>
            <a:r>
              <a:rPr lang="en-US" smtClean="0"/>
              <a:t>Slide Title – Arial 18pt Bold, Use Title Case</a:t>
            </a:r>
          </a:p>
        </p:txBody>
      </p:sp>
    </p:spTree>
    <p:extLst>
      <p:ext uri="{BB962C8B-B14F-4D97-AF65-F5344CB8AC3E}">
        <p14:creationId xmlns:p14="http://schemas.microsoft.com/office/powerpoint/2010/main" val="200538734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Lst>
  <p:transition/>
  <p:timing/>
  <p:hf hdr="0" ftr="0" dt="0"/>
  <p:txStyles>
    <p:titleStyle>
      <a:lvl1pPr algn="l" defTabSz="914418" rtl="0" eaLnBrk="1" latinLnBrk="0" hangingPunct="1">
        <a:spcBef>
          <a:spcPct val="0"/>
        </a:spcBef>
        <a:buNone/>
        <a:defRPr sz="2571" b="1" kern="1200">
          <a:solidFill>
            <a:schemeClr val="bg1"/>
          </a:solidFill>
          <a:latin typeface="+mj-lt"/>
          <a:ea typeface="+mj-ea"/>
          <a:cs typeface="+mj-cs"/>
        </a:defRPr>
      </a:lvl1pPr>
    </p:titleStyle>
    <p:bodyStyle>
      <a:lvl1pPr marL="163289"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1pPr>
      <a:lvl2pPr marL="326578"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2pPr>
      <a:lvl3pPr marL="489867"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3pPr>
      <a:lvl4pPr marL="653156"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4pPr>
      <a:lvl5pPr marL="816445"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5pPr>
      <a:lvl6pPr marL="979734"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6pPr>
      <a:lvl7pPr marL="1143023"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7pPr>
      <a:lvl8pPr marL="1306312"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8pPr>
      <a:lvl9pPr marL="1469601"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9pPr>
    </p:bodyStyle>
    <p:otherStyle>
      <a:defPPr>
        <a:defRPr lang="en-US"/>
      </a:defPPr>
      <a:lvl1pPr marL="0" algn="l" defTabSz="914418" rtl="0" eaLnBrk="1" latinLnBrk="0" hangingPunct="1">
        <a:spcBef>
          <a:spcPts val="429"/>
        </a:spcBef>
        <a:defRPr sz="1286" kern="1200">
          <a:solidFill>
            <a:schemeClr val="tx1"/>
          </a:solidFill>
          <a:latin typeface="+mn-lt"/>
          <a:ea typeface="+mn-ea"/>
          <a:cs typeface="+mn-cs"/>
        </a:defRPr>
      </a:lvl1pPr>
      <a:lvl2pPr marL="163289"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2pPr>
      <a:lvl3pPr marL="326578"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3pPr>
      <a:lvl4pPr marL="489867"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4pPr>
      <a:lvl5pPr marL="653156"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5pPr>
      <a:lvl6pPr marL="816445"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6pPr>
      <a:lvl7pPr marL="979734"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7pPr>
      <a:lvl8pPr marL="1143023"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8pPr>
      <a:lvl9pPr marL="1306312"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bwMode="gray">
      <p:bgRef idx="1001">
        <a:schemeClr val="bg1"/>
      </p:bgRef>
    </p:bg>
    <p:spTree>
      <p:nvGrpSpPr>
        <p:cNvPr id="1" name=""/>
        <p:cNvGrpSpPr/>
        <p:nvPr/>
      </p:nvGrpSpPr>
      <p:grpSpPr>
        <a:xfrm>
          <a:off x="0" y="0"/>
          <a:ext cx="0" cy="0"/>
        </a:xfrm>
      </p:grpSpPr>
      <p:sp>
        <p:nvSpPr>
          <p:cNvPr id="3" name="Rectangle 2">
            <a:hlinkClick r:id="rId21"/>
          </p:cNvPr>
          <p:cNvSpPr/>
          <p:nvPr userDrawn="1"/>
        </p:nvSpPr>
        <p:spPr bwMode="gray">
          <a:xfrm>
            <a:off x="0" y="6602040"/>
            <a:ext cx="3495196" cy="25596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7" name="TextBox 6"/>
          <p:cNvSpPr txBox="1"/>
          <p:nvPr/>
        </p:nvSpPr>
        <p:spPr bwMode="gray">
          <a:xfrm>
            <a:off x="-4" y="6708526"/>
            <a:ext cx="4005943" cy="149474"/>
          </a:xfrm>
          <a:prstGeom prst="rect">
            <a:avLst/>
          </a:prstGeom>
          <a:noFill/>
        </p:spPr>
        <p:txBody>
          <a:bodyPr wrap="square" lIns="65314" tIns="0" rIns="65314" bIns="39189"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714" b="0" i="0" u="none" strike="noStrike" kern="1200" cap="none" spc="0" normalizeH="0" baseline="0" noProof="0" smtClean="0">
                <a:ln>
                  <a:noFill/>
                </a:ln>
                <a:solidFill>
                  <a:srgbClr val="617685"/>
                </a:solidFill>
                <a:effectLst/>
                <a:uLnTx/>
                <a:uFillTx/>
                <a:latin typeface="Arial" panose="020b0604020202020204" pitchFamily="34" charset="0"/>
                <a:ea typeface="+mn-ea"/>
                <a:cs typeface="+mn-cs"/>
              </a:rPr>
              <a:t>©</a:t>
            </a:r>
            <a:r>
              <a:rPr kumimoji="0" lang="en-US" sz="714" b="0" i="0" u="none" strike="noStrike" kern="1200" cap="none" spc="0" normalizeH="0" baseline="0" noProof="0" smtClean="0">
                <a:ln>
                  <a:noFill/>
                </a:ln>
                <a:solidFill>
                  <a:srgbClr val="617685"/>
                </a:solidFill>
                <a:effectLst/>
                <a:uLnTx/>
                <a:uFillTx/>
                <a:latin typeface="Arial"/>
                <a:ea typeface="+mn-ea"/>
                <a:cs typeface="+mn-cs"/>
              </a:rPr>
              <a:t>2018 Advisory Board </a:t>
            </a:r>
            <a:r>
              <a:rPr kumimoji="0" lang="en-US" sz="714" b="0" i="0" u="none" strike="noStrike" kern="1200" cap="none" spc="0" normalizeH="0" baseline="0" noProof="0" smtClean="0">
                <a:ln>
                  <a:noFill/>
                </a:ln>
                <a:solidFill>
                  <a:srgbClr val="617685"/>
                </a:solidFill>
                <a:effectLst/>
                <a:uLnTx/>
                <a:uFillTx/>
                <a:latin typeface="Arial"/>
                <a:ea typeface="+mn-ea"/>
                <a:cs typeface="Arial"/>
              </a:rPr>
              <a:t>• All Rights Reserved </a:t>
            </a:r>
            <a:r>
              <a:rPr kumimoji="0" lang="en-US" sz="714" b="0" i="0" u="none" strike="noStrike" kern="1200" cap="none" spc="0" normalizeH="0" baseline="0" noProof="0" smtClean="0">
                <a:ln>
                  <a:noFill/>
                </a:ln>
                <a:solidFill>
                  <a:srgbClr val="617685"/>
                </a:solidFill>
                <a:effectLst/>
                <a:uLnTx/>
                <a:uFillTx/>
                <a:latin typeface="Arial"/>
                <a:ea typeface="+mn-ea"/>
                <a:cs typeface="+mn-cs"/>
              </a:rPr>
              <a:t>• </a:t>
            </a:r>
            <a:r>
              <a:rPr kumimoji="0" lang="en-US" sz="714" b="1" i="0" u="none" strike="noStrike" kern="1200" cap="none" spc="0" normalizeH="0" baseline="0" noProof="0" smtClean="0">
                <a:ln>
                  <a:noFill/>
                </a:ln>
                <a:solidFill>
                  <a:srgbClr val="617685"/>
                </a:solidFill>
                <a:effectLst/>
                <a:uLnTx/>
                <a:uFillTx/>
                <a:latin typeface="Arial"/>
                <a:ea typeface="+mn-ea"/>
                <a:cs typeface="+mn-cs"/>
              </a:rPr>
              <a:t>advisory.com</a:t>
            </a:r>
            <a:endParaRPr kumimoji="0" lang="en-US" sz="714" b="0" i="0" u="none" strike="noStrike" kern="1200" cap="none" spc="0" normalizeH="0" baseline="0" noProof="0" smtClean="0">
              <a:ln>
                <a:noFill/>
              </a:ln>
              <a:solidFill>
                <a:srgbClr val="617685"/>
              </a:solidFill>
              <a:effectLst/>
              <a:uLnTx/>
              <a:uFillTx/>
              <a:latin typeface="Arial"/>
              <a:ea typeface="+mn-ea"/>
              <a:cs typeface="+mn-cs"/>
            </a:endParaRPr>
          </a:p>
        </p:txBody>
      </p:sp>
      <p:sp>
        <p:nvSpPr>
          <p:cNvPr id="16" name="Text Placeholder 1"/>
          <p:cNvSpPr>
            <a:spLocks noGrp="1"/>
          </p:cNvSpPr>
          <p:nvPr>
            <p:ph type="body" idx="1"/>
          </p:nvPr>
        </p:nvSpPr>
        <p:spPr bwMode="gray">
          <a:xfrm>
            <a:off x="4374254" y="2073319"/>
            <a:ext cx="3443493" cy="1458733"/>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Placeholder 1"/>
          <p:cNvSpPr>
            <a:spLocks noGrp="1"/>
          </p:cNvSpPr>
          <p:nvPr>
            <p:ph type="title"/>
          </p:nvPr>
        </p:nvSpPr>
        <p:spPr bwMode="gray">
          <a:xfrm>
            <a:off x="610810" y="454148"/>
            <a:ext cx="10970381" cy="395713"/>
          </a:xfrm>
          <a:prstGeom prst="rect">
            <a:avLst/>
          </a:prstGeom>
        </p:spPr>
        <p:txBody>
          <a:bodyPr vert="horz" lIns="0" tIns="0" rIns="0" bIns="0" rtlCol="0" anchor="b" anchorCtr="0">
            <a:spAutoFit/>
          </a:bodyPr>
          <a:lstStyle/>
          <a:p>
            <a:r>
              <a:rPr lang="en-US" smtClean="0"/>
              <a:t>Slide Title – Arial 18pt Bold, Use Title Case</a:t>
            </a:r>
          </a:p>
        </p:txBody>
      </p:sp>
    </p:spTree>
    <p:extLst>
      <p:ext uri="{BB962C8B-B14F-4D97-AF65-F5344CB8AC3E}">
        <p14:creationId xmlns:p14="http://schemas.microsoft.com/office/powerpoint/2010/main" val="187215165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Lst>
  <p:transition/>
  <p:timing/>
  <p:hf hdr="0" ftr="0" dt="0"/>
  <p:txStyles>
    <p:titleStyle>
      <a:lvl1pPr algn="l" defTabSz="914418" rtl="0" eaLnBrk="1" latinLnBrk="0" hangingPunct="1">
        <a:spcBef>
          <a:spcPct val="0"/>
        </a:spcBef>
        <a:buNone/>
        <a:defRPr sz="2571" b="1" kern="1200">
          <a:solidFill>
            <a:schemeClr val="bg1"/>
          </a:solidFill>
          <a:latin typeface="+mj-lt"/>
          <a:ea typeface="+mj-ea"/>
          <a:cs typeface="+mj-cs"/>
        </a:defRPr>
      </a:lvl1pPr>
    </p:titleStyle>
    <p:bodyStyle>
      <a:lvl1pPr marL="163289"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1pPr>
      <a:lvl2pPr marL="326578"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2pPr>
      <a:lvl3pPr marL="489867"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3pPr>
      <a:lvl4pPr marL="653156"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4pPr>
      <a:lvl5pPr marL="816445"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5pPr>
      <a:lvl6pPr marL="979734"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6pPr>
      <a:lvl7pPr marL="1143023"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7pPr>
      <a:lvl8pPr marL="1306312"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8pPr>
      <a:lvl9pPr marL="1469601"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9pPr>
    </p:bodyStyle>
    <p:otherStyle>
      <a:defPPr>
        <a:defRPr lang="en-US"/>
      </a:defPPr>
      <a:lvl1pPr marL="0" algn="l" defTabSz="914418" rtl="0" eaLnBrk="1" latinLnBrk="0" hangingPunct="1">
        <a:spcBef>
          <a:spcPts val="429"/>
        </a:spcBef>
        <a:defRPr sz="1286" kern="1200">
          <a:solidFill>
            <a:schemeClr val="tx1"/>
          </a:solidFill>
          <a:latin typeface="+mn-lt"/>
          <a:ea typeface="+mn-ea"/>
          <a:cs typeface="+mn-cs"/>
        </a:defRPr>
      </a:lvl1pPr>
      <a:lvl2pPr marL="163289"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2pPr>
      <a:lvl3pPr marL="326578"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3pPr>
      <a:lvl4pPr marL="489867"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4pPr>
      <a:lvl5pPr marL="653156"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5pPr>
      <a:lvl6pPr marL="816445"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6pPr>
      <a:lvl7pPr marL="979734"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7pPr>
      <a:lvl8pPr marL="1143023"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8pPr>
      <a:lvl9pPr marL="1306312"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bwMode="gray">
      <p:bgRef idx="1001">
        <a:schemeClr val="bg1"/>
      </p:bgRef>
    </p:bg>
    <p:spTree>
      <p:nvGrpSpPr>
        <p:cNvPr id="1" name=""/>
        <p:cNvGrpSpPr/>
        <p:nvPr/>
      </p:nvGrpSpPr>
      <p:grpSpPr>
        <a:xfrm>
          <a:off x="0" y="0"/>
          <a:ext cx="0" cy="0"/>
        </a:xfrm>
      </p:grpSpPr>
      <p:sp>
        <p:nvSpPr>
          <p:cNvPr id="3" name="Rectangle 2">
            <a:hlinkClick r:id="rId21"/>
          </p:cNvPr>
          <p:cNvSpPr/>
          <p:nvPr userDrawn="1"/>
        </p:nvSpPr>
        <p:spPr bwMode="gray">
          <a:xfrm>
            <a:off x="0" y="6602040"/>
            <a:ext cx="3495196" cy="25596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7" name="TextBox 6"/>
          <p:cNvSpPr txBox="1"/>
          <p:nvPr/>
        </p:nvSpPr>
        <p:spPr bwMode="gray">
          <a:xfrm>
            <a:off x="-4" y="6708526"/>
            <a:ext cx="4005943" cy="149474"/>
          </a:xfrm>
          <a:prstGeom prst="rect">
            <a:avLst/>
          </a:prstGeom>
          <a:noFill/>
        </p:spPr>
        <p:txBody>
          <a:bodyPr wrap="square" lIns="65314" tIns="0" rIns="65314" bIns="39189"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714" b="0" i="0" u="none" strike="noStrike" kern="1200" cap="none" spc="0" normalizeH="0" baseline="0" noProof="0" smtClean="0">
                <a:ln>
                  <a:noFill/>
                </a:ln>
                <a:solidFill>
                  <a:srgbClr val="617685"/>
                </a:solidFill>
                <a:effectLst/>
                <a:uLnTx/>
                <a:uFillTx/>
                <a:latin typeface="Arial" panose="020b0604020202020204" pitchFamily="34" charset="0"/>
                <a:ea typeface="+mn-ea"/>
                <a:cs typeface="+mn-cs"/>
              </a:rPr>
              <a:t>©</a:t>
            </a:r>
            <a:r>
              <a:rPr kumimoji="0" lang="en-US" sz="714" b="0" i="0" u="none" strike="noStrike" kern="1200" cap="none" spc="0" normalizeH="0" baseline="0" noProof="0" smtClean="0">
                <a:ln>
                  <a:noFill/>
                </a:ln>
                <a:solidFill>
                  <a:srgbClr val="617685"/>
                </a:solidFill>
                <a:effectLst/>
                <a:uLnTx/>
                <a:uFillTx/>
                <a:latin typeface="Arial"/>
                <a:ea typeface="+mn-ea"/>
                <a:cs typeface="+mn-cs"/>
              </a:rPr>
              <a:t>2018 Advisory Board </a:t>
            </a:r>
            <a:r>
              <a:rPr kumimoji="0" lang="en-US" sz="714" b="0" i="0" u="none" strike="noStrike" kern="1200" cap="none" spc="0" normalizeH="0" baseline="0" noProof="0" smtClean="0">
                <a:ln>
                  <a:noFill/>
                </a:ln>
                <a:solidFill>
                  <a:srgbClr val="617685"/>
                </a:solidFill>
                <a:effectLst/>
                <a:uLnTx/>
                <a:uFillTx/>
                <a:latin typeface="Arial"/>
                <a:ea typeface="+mn-ea"/>
                <a:cs typeface="Arial"/>
              </a:rPr>
              <a:t>• All Rights Reserved </a:t>
            </a:r>
            <a:r>
              <a:rPr kumimoji="0" lang="en-US" sz="714" b="0" i="0" u="none" strike="noStrike" kern="1200" cap="none" spc="0" normalizeH="0" baseline="0" noProof="0" smtClean="0">
                <a:ln>
                  <a:noFill/>
                </a:ln>
                <a:solidFill>
                  <a:srgbClr val="617685"/>
                </a:solidFill>
                <a:effectLst/>
                <a:uLnTx/>
                <a:uFillTx/>
                <a:latin typeface="Arial"/>
                <a:ea typeface="+mn-ea"/>
                <a:cs typeface="+mn-cs"/>
              </a:rPr>
              <a:t>• </a:t>
            </a:r>
            <a:r>
              <a:rPr kumimoji="0" lang="en-US" sz="714" b="1" i="0" u="none" strike="noStrike" kern="1200" cap="none" spc="0" normalizeH="0" baseline="0" noProof="0" smtClean="0">
                <a:ln>
                  <a:noFill/>
                </a:ln>
                <a:solidFill>
                  <a:srgbClr val="617685"/>
                </a:solidFill>
                <a:effectLst/>
                <a:uLnTx/>
                <a:uFillTx/>
                <a:latin typeface="Arial"/>
                <a:ea typeface="+mn-ea"/>
                <a:cs typeface="+mn-cs"/>
              </a:rPr>
              <a:t>advisory.com</a:t>
            </a:r>
            <a:endParaRPr kumimoji="0" lang="en-US" sz="714" b="0" i="0" u="none" strike="noStrike" kern="1200" cap="none" spc="0" normalizeH="0" baseline="0" noProof="0" smtClean="0">
              <a:ln>
                <a:noFill/>
              </a:ln>
              <a:solidFill>
                <a:srgbClr val="617685"/>
              </a:solidFill>
              <a:effectLst/>
              <a:uLnTx/>
              <a:uFillTx/>
              <a:latin typeface="Arial"/>
              <a:ea typeface="+mn-ea"/>
              <a:cs typeface="+mn-cs"/>
            </a:endParaRPr>
          </a:p>
        </p:txBody>
      </p:sp>
      <p:sp>
        <p:nvSpPr>
          <p:cNvPr id="16" name="Text Placeholder 1"/>
          <p:cNvSpPr>
            <a:spLocks noGrp="1"/>
          </p:cNvSpPr>
          <p:nvPr>
            <p:ph type="body" idx="1"/>
          </p:nvPr>
        </p:nvSpPr>
        <p:spPr bwMode="gray">
          <a:xfrm>
            <a:off x="4374254" y="2073319"/>
            <a:ext cx="3443493" cy="1458733"/>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Placeholder 1"/>
          <p:cNvSpPr>
            <a:spLocks noGrp="1"/>
          </p:cNvSpPr>
          <p:nvPr>
            <p:ph type="title"/>
          </p:nvPr>
        </p:nvSpPr>
        <p:spPr bwMode="gray">
          <a:xfrm>
            <a:off x="610810" y="454148"/>
            <a:ext cx="10970381" cy="395713"/>
          </a:xfrm>
          <a:prstGeom prst="rect">
            <a:avLst/>
          </a:prstGeom>
        </p:spPr>
        <p:txBody>
          <a:bodyPr vert="horz" lIns="0" tIns="0" rIns="0" bIns="0" rtlCol="0" anchor="b" anchorCtr="0">
            <a:spAutoFit/>
          </a:bodyPr>
          <a:lstStyle/>
          <a:p>
            <a:r>
              <a:rPr lang="en-US" smtClean="0"/>
              <a:t>Slide Title – Arial 18pt Bold, Use Title Case</a:t>
            </a:r>
          </a:p>
        </p:txBody>
      </p:sp>
    </p:spTree>
    <p:extLst>
      <p:ext uri="{BB962C8B-B14F-4D97-AF65-F5344CB8AC3E}">
        <p14:creationId xmlns:p14="http://schemas.microsoft.com/office/powerpoint/2010/main" val="341539431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Lst>
  <p:transition/>
  <p:timing/>
  <p:hf hdr="0" ftr="0" dt="0"/>
  <p:txStyles>
    <p:titleStyle>
      <a:lvl1pPr algn="l" defTabSz="914418" rtl="0" eaLnBrk="1" latinLnBrk="0" hangingPunct="1">
        <a:spcBef>
          <a:spcPct val="0"/>
        </a:spcBef>
        <a:buNone/>
        <a:defRPr sz="2571" b="1" kern="1200">
          <a:solidFill>
            <a:schemeClr val="bg1"/>
          </a:solidFill>
          <a:latin typeface="+mj-lt"/>
          <a:ea typeface="+mj-ea"/>
          <a:cs typeface="+mj-cs"/>
        </a:defRPr>
      </a:lvl1pPr>
    </p:titleStyle>
    <p:bodyStyle>
      <a:lvl1pPr marL="163289"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1pPr>
      <a:lvl2pPr marL="326578"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2pPr>
      <a:lvl3pPr marL="489867"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3pPr>
      <a:lvl4pPr marL="653156"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4pPr>
      <a:lvl5pPr marL="816445"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5pPr>
      <a:lvl6pPr marL="979734"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6pPr>
      <a:lvl7pPr marL="1143023"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7pPr>
      <a:lvl8pPr marL="1306312"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8pPr>
      <a:lvl9pPr marL="1469601"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9pPr>
    </p:bodyStyle>
    <p:otherStyle>
      <a:defPPr>
        <a:defRPr lang="en-US"/>
      </a:defPPr>
      <a:lvl1pPr marL="0" algn="l" defTabSz="914418" rtl="0" eaLnBrk="1" latinLnBrk="0" hangingPunct="1">
        <a:spcBef>
          <a:spcPts val="429"/>
        </a:spcBef>
        <a:defRPr sz="1286" kern="1200">
          <a:solidFill>
            <a:schemeClr val="tx1"/>
          </a:solidFill>
          <a:latin typeface="+mn-lt"/>
          <a:ea typeface="+mn-ea"/>
          <a:cs typeface="+mn-cs"/>
        </a:defRPr>
      </a:lvl1pPr>
      <a:lvl2pPr marL="163289"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2pPr>
      <a:lvl3pPr marL="326578"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3pPr>
      <a:lvl4pPr marL="489867"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4pPr>
      <a:lvl5pPr marL="653156"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5pPr>
      <a:lvl6pPr marL="816445"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6pPr>
      <a:lvl7pPr marL="979734"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7pPr>
      <a:lvl8pPr marL="1143023"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8pPr>
      <a:lvl9pPr marL="1306312"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bwMode="gray">
      <p:bgRef idx="1001">
        <a:schemeClr val="bg1"/>
      </p:bgRef>
    </p:bg>
    <p:spTree>
      <p:nvGrpSpPr>
        <p:cNvPr id="1" name=""/>
        <p:cNvGrpSpPr/>
        <p:nvPr/>
      </p:nvGrpSpPr>
      <p:grpSpPr>
        <a:xfrm>
          <a:off x="0" y="0"/>
          <a:ext cx="0" cy="0"/>
        </a:xfrm>
      </p:grpSpPr>
      <p:sp>
        <p:nvSpPr>
          <p:cNvPr id="3" name="Rectangle 2">
            <a:hlinkClick r:id="rId21"/>
          </p:cNvPr>
          <p:cNvSpPr/>
          <p:nvPr userDrawn="1"/>
        </p:nvSpPr>
        <p:spPr bwMode="gray">
          <a:xfrm>
            <a:off x="0" y="6602040"/>
            <a:ext cx="3495196" cy="25596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18" rtl="0" eaLnBrk="1" fontAlgn="auto" latinLnBrk="0" hangingPunct="1">
              <a:lnSpc>
                <a:spcPct val="100000"/>
              </a:lnSpc>
              <a:spcBef>
                <a:spcPts val="714"/>
              </a:spcBef>
              <a:spcAft>
                <a:spcPct val="0"/>
              </a:spcAft>
              <a:buClrTx/>
              <a:buSzTx/>
              <a:buFontTx/>
              <a:buNone/>
              <a:defRPr/>
            </a:pPr>
            <a:endParaRPr kumimoji="0" lang="en-US" sz="1429" b="0" i="0" u="none" strike="noStrike" kern="1200" cap="none" spc="0" normalizeH="0" baseline="0" noProof="0" err="1" smtClean="0">
              <a:ln>
                <a:noFill/>
              </a:ln>
              <a:solidFill>
                <a:srgbClr val="FFFFFF"/>
              </a:solidFill>
              <a:effectLst/>
              <a:uLnTx/>
              <a:uFillTx/>
              <a:latin typeface="Arial"/>
              <a:ea typeface="+mn-ea"/>
              <a:cs typeface="+mn-cs"/>
            </a:endParaRPr>
          </a:p>
        </p:txBody>
      </p:sp>
      <p:sp>
        <p:nvSpPr>
          <p:cNvPr id="7" name="TextBox 6"/>
          <p:cNvSpPr txBox="1"/>
          <p:nvPr/>
        </p:nvSpPr>
        <p:spPr bwMode="gray">
          <a:xfrm>
            <a:off x="-4" y="6708526"/>
            <a:ext cx="4005943" cy="149474"/>
          </a:xfrm>
          <a:prstGeom prst="rect">
            <a:avLst/>
          </a:prstGeom>
          <a:noFill/>
        </p:spPr>
        <p:txBody>
          <a:bodyPr wrap="square" lIns="65314" tIns="0" rIns="65314" bIns="39189" rtlCol="0" anchor="b" anchorCtr="0">
            <a:sp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en-US" sz="714" b="0" i="0" u="none" strike="noStrike" kern="1200" cap="none" spc="0" normalizeH="0" baseline="0" noProof="0" smtClean="0">
                <a:ln>
                  <a:noFill/>
                </a:ln>
                <a:solidFill>
                  <a:srgbClr val="617685"/>
                </a:solidFill>
                <a:effectLst/>
                <a:uLnTx/>
                <a:uFillTx/>
                <a:latin typeface="Arial" panose="020b0604020202020204" pitchFamily="34" charset="0"/>
                <a:ea typeface="+mn-ea"/>
                <a:cs typeface="+mn-cs"/>
              </a:rPr>
              <a:t>©</a:t>
            </a:r>
            <a:r>
              <a:rPr kumimoji="0" lang="en-US" sz="714" b="0" i="0" u="none" strike="noStrike" kern="1200" cap="none" spc="0" normalizeH="0" baseline="0" noProof="0" smtClean="0">
                <a:ln>
                  <a:noFill/>
                </a:ln>
                <a:solidFill>
                  <a:srgbClr val="617685"/>
                </a:solidFill>
                <a:effectLst/>
                <a:uLnTx/>
                <a:uFillTx/>
                <a:latin typeface="Arial"/>
                <a:ea typeface="+mn-ea"/>
                <a:cs typeface="+mn-cs"/>
              </a:rPr>
              <a:t>2018 Advisory Board </a:t>
            </a:r>
            <a:r>
              <a:rPr kumimoji="0" lang="en-US" sz="714" b="0" i="0" u="none" strike="noStrike" kern="1200" cap="none" spc="0" normalizeH="0" baseline="0" noProof="0" smtClean="0">
                <a:ln>
                  <a:noFill/>
                </a:ln>
                <a:solidFill>
                  <a:srgbClr val="617685"/>
                </a:solidFill>
                <a:effectLst/>
                <a:uLnTx/>
                <a:uFillTx/>
                <a:latin typeface="Arial"/>
                <a:ea typeface="+mn-ea"/>
                <a:cs typeface="Arial"/>
              </a:rPr>
              <a:t>• All Rights Reserved </a:t>
            </a:r>
            <a:r>
              <a:rPr kumimoji="0" lang="en-US" sz="714" b="0" i="0" u="none" strike="noStrike" kern="1200" cap="none" spc="0" normalizeH="0" baseline="0" noProof="0" smtClean="0">
                <a:ln>
                  <a:noFill/>
                </a:ln>
                <a:solidFill>
                  <a:srgbClr val="617685"/>
                </a:solidFill>
                <a:effectLst/>
                <a:uLnTx/>
                <a:uFillTx/>
                <a:latin typeface="Arial"/>
                <a:ea typeface="+mn-ea"/>
                <a:cs typeface="+mn-cs"/>
              </a:rPr>
              <a:t>• </a:t>
            </a:r>
            <a:r>
              <a:rPr kumimoji="0" lang="en-US" sz="714" b="1" i="0" u="none" strike="noStrike" kern="1200" cap="none" spc="0" normalizeH="0" baseline="0" noProof="0" smtClean="0">
                <a:ln>
                  <a:noFill/>
                </a:ln>
                <a:solidFill>
                  <a:srgbClr val="617685"/>
                </a:solidFill>
                <a:effectLst/>
                <a:uLnTx/>
                <a:uFillTx/>
                <a:latin typeface="Arial"/>
                <a:ea typeface="+mn-ea"/>
                <a:cs typeface="+mn-cs"/>
              </a:rPr>
              <a:t>advisory.com</a:t>
            </a:r>
            <a:endParaRPr kumimoji="0" lang="en-US" sz="714" b="0" i="0" u="none" strike="noStrike" kern="1200" cap="none" spc="0" normalizeH="0" baseline="0" noProof="0" smtClean="0">
              <a:ln>
                <a:noFill/>
              </a:ln>
              <a:solidFill>
                <a:srgbClr val="617685"/>
              </a:solidFill>
              <a:effectLst/>
              <a:uLnTx/>
              <a:uFillTx/>
              <a:latin typeface="Arial"/>
              <a:ea typeface="+mn-ea"/>
              <a:cs typeface="+mn-cs"/>
            </a:endParaRPr>
          </a:p>
        </p:txBody>
      </p:sp>
      <p:sp>
        <p:nvSpPr>
          <p:cNvPr id="16" name="Text Placeholder 1"/>
          <p:cNvSpPr>
            <a:spLocks noGrp="1"/>
          </p:cNvSpPr>
          <p:nvPr>
            <p:ph type="body" idx="1"/>
          </p:nvPr>
        </p:nvSpPr>
        <p:spPr bwMode="gray">
          <a:xfrm>
            <a:off x="4374254" y="2073319"/>
            <a:ext cx="3443493" cy="1458733"/>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Placeholder 1"/>
          <p:cNvSpPr>
            <a:spLocks noGrp="1"/>
          </p:cNvSpPr>
          <p:nvPr>
            <p:ph type="title"/>
          </p:nvPr>
        </p:nvSpPr>
        <p:spPr bwMode="gray">
          <a:xfrm>
            <a:off x="610810" y="454148"/>
            <a:ext cx="10970381" cy="395713"/>
          </a:xfrm>
          <a:prstGeom prst="rect">
            <a:avLst/>
          </a:prstGeom>
        </p:spPr>
        <p:txBody>
          <a:bodyPr vert="horz" lIns="0" tIns="0" rIns="0" bIns="0" rtlCol="0" anchor="b" anchorCtr="0">
            <a:spAutoFit/>
          </a:bodyPr>
          <a:lstStyle/>
          <a:p>
            <a:r>
              <a:rPr lang="en-US" smtClean="0"/>
              <a:t>Slide Title – Arial 18pt Bold, Use Title Case</a:t>
            </a:r>
          </a:p>
        </p:txBody>
      </p:sp>
    </p:spTree>
    <p:extLst>
      <p:ext uri="{BB962C8B-B14F-4D97-AF65-F5344CB8AC3E}">
        <p14:creationId xmlns:p14="http://schemas.microsoft.com/office/powerpoint/2010/main" val="2845508609"/>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Lst>
  <p:transition/>
  <p:timing/>
  <p:hf hdr="0" ftr="0" dt="0"/>
  <p:txStyles>
    <p:titleStyle>
      <a:lvl1pPr algn="l" defTabSz="914418" rtl="0" eaLnBrk="1" latinLnBrk="0" hangingPunct="1">
        <a:spcBef>
          <a:spcPct val="0"/>
        </a:spcBef>
        <a:buNone/>
        <a:defRPr sz="2571" b="1" kern="1200">
          <a:solidFill>
            <a:schemeClr val="bg1"/>
          </a:solidFill>
          <a:latin typeface="+mj-lt"/>
          <a:ea typeface="+mj-ea"/>
          <a:cs typeface="+mj-cs"/>
        </a:defRPr>
      </a:lvl1pPr>
    </p:titleStyle>
    <p:bodyStyle>
      <a:lvl1pPr marL="163289"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1pPr>
      <a:lvl2pPr marL="326578"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2pPr>
      <a:lvl3pPr marL="489867"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3pPr>
      <a:lvl4pPr marL="653156"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4pPr>
      <a:lvl5pPr marL="816445"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5pPr>
      <a:lvl6pPr marL="979734"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6pPr>
      <a:lvl7pPr marL="1143023"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7pPr>
      <a:lvl8pPr marL="1306312" indent="-163289" algn="l" defTabSz="914418" rtl="0" eaLnBrk="1" latinLnBrk="0" hangingPunct="1">
        <a:spcBef>
          <a:spcPts val="714"/>
        </a:spcBef>
        <a:buFont typeface="Arial" panose="020b0604020202020204" pitchFamily="34" charset="0"/>
        <a:buChar char="–"/>
        <a:defRPr sz="1429" kern="1200">
          <a:solidFill>
            <a:schemeClr val="tx1"/>
          </a:solidFill>
          <a:latin typeface="+mn-lt"/>
          <a:ea typeface="+mn-ea"/>
          <a:cs typeface="+mn-cs"/>
        </a:defRPr>
      </a:lvl8pPr>
      <a:lvl9pPr marL="1469601" indent="-163289" algn="l" defTabSz="914418" rtl="0" eaLnBrk="1" latinLnBrk="0" hangingPunct="1">
        <a:spcBef>
          <a:spcPts val="714"/>
        </a:spcBef>
        <a:buFont typeface="Arial" panose="020b0604020202020204" pitchFamily="34" charset="0"/>
        <a:buChar char="•"/>
        <a:defRPr sz="1429" kern="1200" baseline="0">
          <a:solidFill>
            <a:schemeClr val="tx1"/>
          </a:solidFill>
          <a:latin typeface="+mn-lt"/>
          <a:ea typeface="+mn-ea"/>
          <a:cs typeface="+mn-cs"/>
        </a:defRPr>
      </a:lvl9pPr>
    </p:bodyStyle>
    <p:otherStyle>
      <a:defPPr>
        <a:defRPr lang="en-US"/>
      </a:defPPr>
      <a:lvl1pPr marL="0" algn="l" defTabSz="914418" rtl="0" eaLnBrk="1" latinLnBrk="0" hangingPunct="1">
        <a:spcBef>
          <a:spcPts val="429"/>
        </a:spcBef>
        <a:defRPr sz="1286" kern="1200">
          <a:solidFill>
            <a:schemeClr val="tx1"/>
          </a:solidFill>
          <a:latin typeface="+mn-lt"/>
          <a:ea typeface="+mn-ea"/>
          <a:cs typeface="+mn-cs"/>
        </a:defRPr>
      </a:lvl1pPr>
      <a:lvl2pPr marL="163289"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2pPr>
      <a:lvl3pPr marL="326578"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3pPr>
      <a:lvl4pPr marL="489867"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4pPr>
      <a:lvl5pPr marL="653156"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5pPr>
      <a:lvl6pPr marL="816445"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6pPr>
      <a:lvl7pPr marL="979734"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7pPr>
      <a:lvl8pPr marL="1143023"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8pPr>
      <a:lvl9pPr marL="1306312" indent="-163289" algn="l" defTabSz="914418" rtl="0" eaLnBrk="1" latinLnBrk="0" hangingPunct="1">
        <a:spcBef>
          <a:spcPts val="429"/>
        </a:spcBef>
        <a:buSzTx/>
        <a:buFont typeface="Arial" panose="020b0604020202020204" pitchFamily="34" charset="0"/>
        <a:buChar char="–"/>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9.xml" /><Relationship Id="rId2" Type="http://schemas.openxmlformats.org/officeDocument/2006/relationships/notesSlide" Target="../notesSlides/notesSlide10.xml" /><Relationship Id="rId3" Type="http://schemas.openxmlformats.org/officeDocument/2006/relationships/image" Target="../media/image36.png" /><Relationship Id="rId4" Type="http://schemas.openxmlformats.org/officeDocument/2006/relationships/image" Target="../media/image37.png" /><Relationship Id="rId5" Type="http://schemas.openxmlformats.org/officeDocument/2006/relationships/image" Target="../media/image38.png" /><Relationship Id="rId6" Type="http://schemas.openxmlformats.org/officeDocument/2006/relationships/image" Target="../media/image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03.xml" /><Relationship Id="rId2" Type="http://schemas.openxmlformats.org/officeDocument/2006/relationships/notesSlide" Target="../notesSlides/notesSlide11.xml" /><Relationship Id="rId3" Type="http://schemas.openxmlformats.org/officeDocument/2006/relationships/image" Target="../media/image39.jpeg" /><Relationship Id="rId4" Type="http://schemas.openxmlformats.org/officeDocument/2006/relationships/image" Target="../media/image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9.xml" /><Relationship Id="rId2" Type="http://schemas.openxmlformats.org/officeDocument/2006/relationships/notesSlide" Target="../notesSlides/notesSlide12.xml" /><Relationship Id="rId3" Type="http://schemas.openxmlformats.org/officeDocument/2006/relationships/image" Target="../media/image40.png" /><Relationship Id="rId4" Type="http://schemas.openxmlformats.org/officeDocument/2006/relationships/image" Target="../media/image41.png" /><Relationship Id="rId5" Type="http://schemas.openxmlformats.org/officeDocument/2006/relationships/image" Target="../media/image42.png" /><Relationship Id="rId6" Type="http://schemas.openxmlformats.org/officeDocument/2006/relationships/image" Target="../media/image43.png" /><Relationship Id="rId7" Type="http://schemas.openxmlformats.org/officeDocument/2006/relationships/image" Target="../media/image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9.xml" /><Relationship Id="rId10" Type="http://schemas.openxmlformats.org/officeDocument/2006/relationships/image" Target="../media/image51.png" /><Relationship Id="rId11" Type="http://schemas.openxmlformats.org/officeDocument/2006/relationships/image" Target="../media/image1.png" /><Relationship Id="rId2" Type="http://schemas.openxmlformats.org/officeDocument/2006/relationships/notesSlide" Target="../notesSlides/notesSlide13.xml" /><Relationship Id="rId3" Type="http://schemas.openxmlformats.org/officeDocument/2006/relationships/image" Target="../media/image44.png" /><Relationship Id="rId4" Type="http://schemas.openxmlformats.org/officeDocument/2006/relationships/image" Target="../media/image45.png" /><Relationship Id="rId5" Type="http://schemas.openxmlformats.org/officeDocument/2006/relationships/image" Target="../media/image46.png" /><Relationship Id="rId6" Type="http://schemas.openxmlformats.org/officeDocument/2006/relationships/image" Target="../media/image47.png" /><Relationship Id="rId7" Type="http://schemas.openxmlformats.org/officeDocument/2006/relationships/image" Target="../media/image48.png" /><Relationship Id="rId8" Type="http://schemas.openxmlformats.org/officeDocument/2006/relationships/image" Target="../media/image49.png" /><Relationship Id="rId9" Type="http://schemas.openxmlformats.org/officeDocument/2006/relationships/image" Target="../media/image5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9.xml" /><Relationship Id="rId2" Type="http://schemas.openxmlformats.org/officeDocument/2006/relationships/notesSlide" Target="../notesSlides/notesSlide14.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image" Target="../media/image1.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9.xml" /><Relationship Id="rId2" Type="http://schemas.openxmlformats.org/officeDocument/2006/relationships/notesSlide" Target="../notesSlides/notesSlide15.xml" /><Relationship Id="rId3" Type="http://schemas.openxmlformats.org/officeDocument/2006/relationships/image" Target="../media/image52.png" /><Relationship Id="rId4" Type="http://schemas.openxmlformats.org/officeDocument/2006/relationships/image" Target="../media/image53.png" /><Relationship Id="rId5" Type="http://schemas.microsoft.com/office/2007/relationships/hdphoto" Target="../media/hdphoto1.wdp" /><Relationship Id="rId6" Type="http://schemas.openxmlformats.org/officeDocument/2006/relationships/image" Target="../media/image54.png" /><Relationship Id="rId7" Type="http://schemas.openxmlformats.org/officeDocument/2006/relationships/image" Target="../media/image55.png" /><Relationship Id="rId8" Type="http://schemas.openxmlformats.org/officeDocument/2006/relationships/image" Target="../media/image56.png" /><Relationship Id="rId9" Type="http://schemas.openxmlformats.org/officeDocument/2006/relationships/image" Target="../media/image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9.xml" /><Relationship Id="rId2" Type="http://schemas.openxmlformats.org/officeDocument/2006/relationships/notesSlide" Target="../notesSlides/notesSlide16.xml" /><Relationship Id="rId3" Type="http://schemas.openxmlformats.org/officeDocument/2006/relationships/image" Target="../media/image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7.jpeg" /><Relationship Id="rId4" Type="http://schemas.openxmlformats.org/officeDocument/2006/relationships/image" Target="../media/image18.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9.png" /><Relationship Id="rId4" Type="http://schemas.openxmlformats.org/officeDocument/2006/relationships/image" Target="../media/image2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2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 Id="rId3" Type="http://schemas.openxmlformats.org/officeDocument/2006/relationships/image" Target="../media/image22.png" /><Relationship Id="rId4" Type="http://schemas.openxmlformats.org/officeDocument/2006/relationships/image" Target="../media/image23.png" /><Relationship Id="rId5" Type="http://schemas.openxmlformats.org/officeDocument/2006/relationships/image" Target="../media/image24.png" /><Relationship Id="rId6" Type="http://schemas.openxmlformats.org/officeDocument/2006/relationships/image" Target="../media/image25.png" /><Relationship Id="rId7" Type="http://schemas.openxmlformats.org/officeDocument/2006/relationships/image" Target="../media/image26.png" /><Relationship Id="rId8" Type="http://schemas.openxmlformats.org/officeDocument/2006/relationships/image" Target="../media/image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34.png" /><Relationship Id="rId11" Type="http://schemas.openxmlformats.org/officeDocument/2006/relationships/image" Target="../media/image35.png" /><Relationship Id="rId12" Type="http://schemas.openxmlformats.org/officeDocument/2006/relationships/image" Target="../media/image1.png" /><Relationship Id="rId2" Type="http://schemas.openxmlformats.org/officeDocument/2006/relationships/notesSlide" Target="../notesSlides/notesSlide8.xml" /><Relationship Id="rId3" Type="http://schemas.openxmlformats.org/officeDocument/2006/relationships/image" Target="../media/image27.png" /><Relationship Id="rId4" Type="http://schemas.openxmlformats.org/officeDocument/2006/relationships/image" Target="../media/image28.png" /><Relationship Id="rId5" Type="http://schemas.openxmlformats.org/officeDocument/2006/relationships/image" Target="../media/image29.png" /><Relationship Id="rId6" Type="http://schemas.openxmlformats.org/officeDocument/2006/relationships/image" Target="../media/image30.png" /><Relationship Id="rId7" Type="http://schemas.openxmlformats.org/officeDocument/2006/relationships/image" Target="../media/image31.png" /><Relationship Id="rId8" Type="http://schemas.openxmlformats.org/officeDocument/2006/relationships/image" Target="../media/image32.png" /><Relationship Id="rId9" Type="http://schemas.openxmlformats.org/officeDocument/2006/relationships/image" Target="../media/image3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9.xml" /><Relationship Id="rId3" Type="http://schemas.openxmlformats.org/officeDocument/2006/relationships/chart" Target="../charts/chart1.xml" /><Relationship Id="rId4" Type="http://schemas.openxmlformats.org/officeDocument/2006/relationships/image" Target="../media/image1.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1442022" y="873045"/>
            <a:ext cx="9305524" cy="2729415"/>
          </a:xfrm>
        </p:spPr>
        <p:txBody>
          <a:bodyPr>
            <a:normAutofit fontScale="90000"/>
          </a:bodyPr>
          <a:lstStyle/>
          <a:p>
            <a:pPr algn="ctr"/>
            <a:br>
              <a:rPr lang="en-US" b="1" smtClean="0">
                <a:solidFill>
                  <a:srgbClr val="000066"/>
                </a:solidFill>
                <a:latin typeface="Century Gothic" panose="020b0502020202020204" pitchFamily="34" charset="0"/>
                <a:cs typeface="Arial" panose="020b0604020202020204" pitchFamily="34" charset="0"/>
              </a:rPr>
            </a:br>
            <a:br>
              <a:rPr lang="en-US" b="1">
                <a:solidFill>
                  <a:srgbClr val="000066"/>
                </a:solidFill>
                <a:latin typeface="Century Gothic" panose="020b0502020202020204" pitchFamily="34" charset="0"/>
                <a:cs typeface="Arial" panose="020b0604020202020204" pitchFamily="34" charset="0"/>
              </a:rPr>
            </a:br>
            <a:br>
              <a:rPr lang="en-US" b="1" smtClean="0">
                <a:solidFill>
                  <a:srgbClr val="000066"/>
                </a:solidFill>
                <a:latin typeface="Century Gothic" panose="020b0502020202020204" pitchFamily="34" charset="0"/>
                <a:cs typeface="Arial" panose="020b0604020202020204" pitchFamily="34" charset="0"/>
              </a:rPr>
            </a:br>
            <a:r>
              <a:rPr lang="en-US" sz="6000" b="1" smtClean="0">
                <a:solidFill>
                  <a:srgbClr val="000066"/>
                </a:solidFill>
                <a:latin typeface="Century Gothic" panose="020b0502020202020204" pitchFamily="34" charset="0"/>
                <a:cs typeface="Arial" panose="020b0604020202020204" pitchFamily="34" charset="0"/>
              </a:rPr>
              <a:t>Telemedicine</a:t>
            </a:r>
            <a:br>
              <a:rPr lang="en-US" b="1" smtClean="0">
                <a:latin typeface="Century Gothic" panose="020b0502020202020204" pitchFamily="34" charset="0"/>
                <a:cs typeface="Arial" panose="020b0604020202020204" pitchFamily="34" charset="0"/>
              </a:rPr>
            </a:br>
            <a:r>
              <a:rPr lang="en-US" sz="3600" b="1" smtClean="0">
                <a:latin typeface="Century Gothic" panose="020b0502020202020204" pitchFamily="34" charset="0"/>
                <a:cs typeface="Arial" panose="020b0604020202020204" pitchFamily="34" charset="0"/>
              </a:rPr>
              <a:t>Health Tech Network</a:t>
            </a:r>
            <a:br>
              <a:rPr lang="en-US" sz="3600" b="1" smtClean="0">
                <a:latin typeface="Century Gothic" panose="020b0502020202020204" pitchFamily="34" charset="0"/>
                <a:cs typeface="Arial" panose="020b0604020202020204" pitchFamily="34" charset="0"/>
              </a:rPr>
            </a:br>
            <a:br>
              <a:rPr lang="en-US" b="1" smtClean="0"/>
            </a:br>
            <a:endParaRPr lang="en-US" sz="4000" b="1">
              <a:latin typeface="Century Gothic" panose="020b0502020202020204" pitchFamily="34" charset="0"/>
              <a:cs typeface="Arial" panose="020b0604020202020204" pitchFamily="34" charset="0"/>
            </a:endParaRPr>
          </a:p>
        </p:txBody>
      </p:sp>
      <p:sp>
        <p:nvSpPr>
          <p:cNvPr id="3" name="Subtitle 2"/>
          <p:cNvSpPr>
            <a:spLocks noGrp="1"/>
          </p:cNvSpPr>
          <p:nvPr>
            <p:ph type="subTitle" idx="1"/>
          </p:nvPr>
        </p:nvSpPr>
        <p:spPr>
          <a:xfrm>
            <a:off x="2459362" y="3818599"/>
            <a:ext cx="7270843" cy="2168653"/>
          </a:xfrm>
        </p:spPr>
        <p:txBody>
          <a:bodyPr>
            <a:noAutofit/>
          </a:bodyPr>
          <a:lstStyle/>
          <a:p>
            <a:pPr algn="ctr"/>
            <a:r>
              <a:rPr lang="en-US" b="1" smtClean="0">
                <a:latin typeface="Century Gothic" panose="020b0502020202020204" pitchFamily="34" charset="0"/>
                <a:cs typeface="Arial" panose="020b0604020202020204" pitchFamily="34" charset="0"/>
              </a:rPr>
              <a:t>May 18, 2018</a:t>
            </a:r>
          </a:p>
          <a:p>
            <a:pPr algn="ctr"/>
            <a:r>
              <a:rPr lang="en-US" b="1" smtClean="0">
                <a:latin typeface="Century Gothic" panose="020b0502020202020204" pitchFamily="34" charset="0"/>
                <a:cs typeface="Arial" panose="020b0604020202020204" pitchFamily="34" charset="0"/>
              </a:rPr>
              <a:t>Margaret (Maggi) Cary, MD MBA MPH PCC</a:t>
            </a:r>
          </a:p>
          <a:p>
            <a:pPr algn="ctr"/>
            <a:r>
              <a:rPr lang="en-US" b="1" smtClean="0">
                <a:latin typeface="Century Gothic" panose="020b0502020202020204" pitchFamily="34" charset="0"/>
                <a:cs typeface="Arial" panose="020b0604020202020204" pitchFamily="34" charset="0"/>
              </a:rPr>
              <a:t>drcary@thecarygroupglobal.com </a:t>
            </a:r>
          </a:p>
        </p:txBody>
      </p:sp>
      <p:pic>
        <p:nvPicPr>
          <p:cNvPr id="5" name="Picture 4"/>
          <p:cNvPicPr>
            <a:picLocks noChangeAspect="1"/>
          </p:cNvPicPr>
          <p:nvPr/>
        </p:nvPicPr>
        <p:blipFill>
          <a:blip r:embed="rId3"/>
          <a:stretch>
            <a:fillRect/>
          </a:stretch>
        </p:blipFill>
        <p:spPr>
          <a:xfrm>
            <a:off x="0" y="5589922"/>
            <a:ext cx="1524132" cy="1268078"/>
          </a:xfrm>
          <a:prstGeom prst="rect">
            <a:avLst/>
          </a:prstGeom>
        </p:spPr>
      </p:pic>
    </p:spTree>
    <p:extLst>
      <p:ext uri="{BB962C8B-B14F-4D97-AF65-F5344CB8AC3E}">
        <p14:creationId xmlns:p14="http://schemas.microsoft.com/office/powerpoint/2010/main" val="244460943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cxnSp>
        <p:nvCxnSpPr>
          <p:cNvPr id="7" name="Straight Connector 6"/>
          <p:cNvCxnSpPr/>
          <p:nvPr/>
        </p:nvCxnSpPr>
        <p:spPr bwMode="gray">
          <a:xfrm flipH="1">
            <a:off x="1524001" y="2793640"/>
            <a:ext cx="3350907"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flipH="1">
            <a:off x="7317094" y="2793640"/>
            <a:ext cx="3350907"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gray">
          <a:xfrm>
            <a:off x="4739694" y="2268640"/>
            <a:ext cx="2714427" cy="2816837"/>
          </a:xfrm>
          <a:prstGeom prst="rect">
            <a:avLst/>
          </a:prstGeom>
          <a:solidFill>
            <a:schemeClr val="bg1"/>
          </a:solidFill>
          <a:ln w="762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err="1">
              <a:solidFill>
                <a:srgbClr val="FFFFFF"/>
              </a:solidFill>
              <a:latin typeface="Arial"/>
            </a:endParaRPr>
          </a:p>
        </p:txBody>
      </p:sp>
      <p:sp>
        <p:nvSpPr>
          <p:cNvPr id="2" name="Title 1"/>
          <p:cNvSpPr>
            <a:spLocks noGrp="1"/>
          </p:cNvSpPr>
          <p:nvPr>
            <p:ph type="title"/>
          </p:nvPr>
        </p:nvSpPr>
        <p:spPr/>
        <p:txBody>
          <a:bodyPr/>
          <a:lstStyle/>
          <a:p>
            <a:r>
              <a:rPr lang="en-US"/>
              <a:t>Telehealth Costs Are Not Just About the Hardware</a:t>
            </a:r>
          </a:p>
        </p:txBody>
      </p:sp>
      <p:sp>
        <p:nvSpPr>
          <p:cNvPr id="3" name="Text Placeholder 2"/>
          <p:cNvSpPr>
            <a:spLocks noGrp="1"/>
          </p:cNvSpPr>
          <p:nvPr>
            <p:ph type="body" sz="quarter" idx="25"/>
          </p:nvPr>
        </p:nvSpPr>
        <p:spPr>
          <a:xfrm>
            <a:off x="1982107" y="1026223"/>
            <a:ext cx="8229600" cy="307777"/>
          </a:xfrm>
        </p:spPr>
        <p:txBody>
          <a:bodyPr/>
          <a:lstStyle/>
          <a:p>
            <a:r>
              <a:rPr lang="en-US"/>
              <a:t>Don’t Fail to Factor in the Human Side of </a:t>
            </a:r>
            <a:r>
              <a:rPr lang="en-US" smtClean="0"/>
              <a:t>Technology</a:t>
            </a:r>
            <a:endParaRPr lang="en-US"/>
          </a:p>
        </p:txBody>
      </p:sp>
      <p:sp>
        <p:nvSpPr>
          <p:cNvPr id="5" name="Text Placeholder 4"/>
          <p:cNvSpPr>
            <a:spLocks noGrp="1"/>
          </p:cNvSpPr>
          <p:nvPr>
            <p:ph type="body" sz="quarter" idx="27"/>
          </p:nvPr>
        </p:nvSpPr>
        <p:spPr>
          <a:xfrm>
            <a:off x="7794171" y="6720398"/>
            <a:ext cx="2873829" cy="137602"/>
          </a:xfrm>
        </p:spPr>
        <p:txBody>
          <a:bodyPr/>
          <a:lstStyle/>
          <a:p>
            <a:pPr algn="r"/>
            <a:r>
              <a:rPr lang="en-US"/>
              <a:t>Service Line Strategy Advisor research and analysis</a:t>
            </a:r>
            <a:r>
              <a:rPr lang="en-US" smtClean="0"/>
              <a:t>.</a:t>
            </a:r>
            <a:endParaRPr lang="en-US"/>
          </a:p>
        </p:txBody>
      </p:sp>
      <p:grpSp>
        <p:nvGrpSpPr>
          <p:cNvPr id="37" name="Group 36"/>
          <p:cNvGrpSpPr/>
          <p:nvPr/>
        </p:nvGrpSpPr>
        <p:grpSpPr>
          <a:xfrm>
            <a:off x="4679584" y="1922432"/>
            <a:ext cx="2834643" cy="2581660"/>
            <a:chOff x="2208909" y="1345702"/>
            <a:chExt cx="1984250" cy="1807162"/>
          </a:xfrm>
        </p:grpSpPr>
        <p:sp>
          <p:nvSpPr>
            <p:cNvPr id="36" name="Rectangle 35"/>
            <p:cNvSpPr/>
            <p:nvPr/>
          </p:nvSpPr>
          <p:spPr bwMode="gray">
            <a:xfrm>
              <a:off x="2792717" y="1466491"/>
              <a:ext cx="816634" cy="32780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err="1">
                <a:solidFill>
                  <a:srgbClr val="FFFFFF"/>
                </a:solidFill>
                <a:latin typeface="Arial"/>
              </a:endParaRPr>
            </a:p>
          </p:txBody>
        </p:sp>
        <p:sp>
          <p:nvSpPr>
            <p:cNvPr id="16" name="Text Placeholder 1"/>
            <p:cNvSpPr txBox="1"/>
            <p:nvPr/>
          </p:nvSpPr>
          <p:spPr bwMode="gray">
            <a:xfrm>
              <a:off x="2208909" y="2691007"/>
              <a:ext cx="1984250" cy="46185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indent="0" algn="ctr" defTabSz="914418">
                <a:spcBef>
                  <a:spcPts val="714"/>
                </a:spcBef>
                <a:buNone/>
              </a:pPr>
              <a:r>
                <a:rPr lang="en-US" sz="1429">
                  <a:solidFill>
                    <a:srgbClr val="333E48"/>
                  </a:solidFill>
                  <a:latin typeface="Arial"/>
                </a:rPr>
                <a:t>Don’t forget to factor these expenses into your platform selection process</a:t>
              </a:r>
            </a:p>
          </p:txBody>
        </p:sp>
        <p:sp>
          <p:nvSpPr>
            <p:cNvPr id="19" name="TextBox 18"/>
            <p:cNvSpPr txBox="1"/>
            <p:nvPr/>
          </p:nvSpPr>
          <p:spPr bwMode="gray">
            <a:xfrm>
              <a:off x="2315028" y="2205334"/>
              <a:ext cx="1772012" cy="338426"/>
            </a:xfrm>
            <a:prstGeom prst="rect">
              <a:avLst/>
            </a:prstGeom>
            <a:noFill/>
          </p:spPr>
          <p:txBody>
            <a:bodyPr wrap="square" lIns="0" tIns="0" rIns="0" bIns="0" rtlCol="0">
              <a:spAutoFit/>
            </a:bodyPr>
            <a:lstStyle/>
            <a:p>
              <a:pPr algn="ctr" defTabSz="914418">
                <a:spcBef>
                  <a:spcPts val="714"/>
                </a:spcBef>
              </a:pPr>
              <a:r>
                <a:rPr lang="en-US" sz="1571" b="1">
                  <a:solidFill>
                    <a:srgbClr val="333E48"/>
                  </a:solidFill>
                  <a:latin typeface="Arial"/>
                </a:rPr>
                <a:t>Cost Considerations for Telehealth Platforms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079" y="1345702"/>
              <a:ext cx="349911" cy="640080"/>
            </a:xfrm>
            <a:prstGeom prst="rect">
              <a:avLst/>
            </a:prstGeom>
          </p:spPr>
        </p:pic>
      </p:grpSp>
      <p:sp>
        <p:nvSpPr>
          <p:cNvPr id="23" name="TextBox 22"/>
          <p:cNvSpPr txBox="1"/>
          <p:nvPr/>
        </p:nvSpPr>
        <p:spPr bwMode="gray">
          <a:xfrm>
            <a:off x="2814296" y="2438366"/>
            <a:ext cx="1376557" cy="219932"/>
          </a:xfrm>
          <a:prstGeom prst="rect">
            <a:avLst/>
          </a:prstGeom>
          <a:noFill/>
        </p:spPr>
        <p:txBody>
          <a:bodyPr wrap="square" lIns="0" tIns="0" rIns="0" bIns="0" rtlCol="0" anchor="ctr">
            <a:spAutoFit/>
          </a:bodyPr>
          <a:lstStyle/>
          <a:p>
            <a:pPr defTabSz="914418">
              <a:spcBef>
                <a:spcPts val="714"/>
              </a:spcBef>
            </a:pPr>
            <a:r>
              <a:rPr lang="en-US" sz="1429" b="1">
                <a:solidFill>
                  <a:srgbClr val="333E48"/>
                </a:solidFill>
                <a:latin typeface="Arial"/>
              </a:rPr>
              <a:t>Equipment</a:t>
            </a:r>
          </a:p>
        </p:txBody>
      </p:sp>
      <p:sp>
        <p:nvSpPr>
          <p:cNvPr id="26" name="TextBox 25"/>
          <p:cNvSpPr txBox="1"/>
          <p:nvPr/>
        </p:nvSpPr>
        <p:spPr bwMode="gray">
          <a:xfrm>
            <a:off x="8104724" y="2438366"/>
            <a:ext cx="2735807" cy="219932"/>
          </a:xfrm>
          <a:prstGeom prst="rect">
            <a:avLst/>
          </a:prstGeom>
          <a:noFill/>
        </p:spPr>
        <p:txBody>
          <a:bodyPr wrap="square" lIns="0" tIns="0" rIns="0" bIns="0" rtlCol="0" anchor="ctr">
            <a:spAutoFit/>
          </a:bodyPr>
          <a:lstStyle/>
          <a:p>
            <a:pPr defTabSz="914418">
              <a:spcBef>
                <a:spcPts val="714"/>
              </a:spcBef>
            </a:pPr>
            <a:r>
              <a:rPr lang="en-US" sz="1429" b="1">
                <a:solidFill>
                  <a:srgbClr val="333E48"/>
                </a:solidFill>
                <a:latin typeface="Arial"/>
              </a:rPr>
              <a:t>Personnel</a:t>
            </a:r>
          </a:p>
        </p:txBody>
      </p:sp>
      <p:sp>
        <p:nvSpPr>
          <p:cNvPr id="27" name="TextBox 26"/>
          <p:cNvSpPr txBox="1"/>
          <p:nvPr/>
        </p:nvSpPr>
        <p:spPr bwMode="gray">
          <a:xfrm>
            <a:off x="2357744" y="2973435"/>
            <a:ext cx="1833110" cy="2298065"/>
          </a:xfrm>
          <a:prstGeom prst="rect">
            <a:avLst/>
          </a:prstGeom>
          <a:noFill/>
        </p:spPr>
        <p:txBody>
          <a:bodyPr wrap="square" lIns="0" tIns="0" rIns="0" bIns="0" rtlCol="0">
            <a:spAutoFit/>
          </a:bodyPr>
          <a:lstStyle/>
          <a:p>
            <a:pPr marL="300452" indent="-300452" defTabSz="914418">
              <a:spcBef>
                <a:spcPts val="714"/>
              </a:spcBef>
              <a:buFont typeface="Wingdings" panose="05000000000000000000" pitchFamily="2" charset="2"/>
              <a:buChar char="q"/>
            </a:pPr>
            <a:r>
              <a:rPr lang="en-US" sz="1429">
                <a:solidFill>
                  <a:srgbClr val="333E48"/>
                </a:solidFill>
                <a:latin typeface="Arial"/>
              </a:rPr>
              <a:t>Storage</a:t>
            </a:r>
          </a:p>
          <a:p>
            <a:pPr marL="300452" indent="-300452" defTabSz="914418">
              <a:spcBef>
                <a:spcPts val="714"/>
              </a:spcBef>
              <a:buFont typeface="Wingdings" panose="05000000000000000000" pitchFamily="2" charset="2"/>
              <a:buChar char="q"/>
            </a:pPr>
            <a:r>
              <a:rPr lang="en-US" sz="1429">
                <a:solidFill>
                  <a:srgbClr val="333E48"/>
                </a:solidFill>
                <a:latin typeface="Arial"/>
              </a:rPr>
              <a:t>Maintenance</a:t>
            </a:r>
          </a:p>
          <a:p>
            <a:pPr marL="300452" indent="-300452" defTabSz="914418">
              <a:spcBef>
                <a:spcPts val="714"/>
              </a:spcBef>
              <a:buFont typeface="Wingdings" panose="05000000000000000000" pitchFamily="2" charset="2"/>
              <a:buChar char="q"/>
            </a:pPr>
            <a:r>
              <a:rPr lang="en-US" sz="1429">
                <a:solidFill>
                  <a:srgbClr val="333E48"/>
                </a:solidFill>
                <a:latin typeface="Arial"/>
              </a:rPr>
              <a:t>Installation</a:t>
            </a:r>
          </a:p>
          <a:p>
            <a:pPr marL="300452" indent="-300452" defTabSz="914418">
              <a:spcBef>
                <a:spcPts val="714"/>
              </a:spcBef>
              <a:buFont typeface="Wingdings" panose="05000000000000000000" pitchFamily="2" charset="2"/>
              <a:buChar char="q"/>
            </a:pPr>
            <a:r>
              <a:rPr lang="en-US" sz="1429">
                <a:solidFill>
                  <a:srgbClr val="333E48"/>
                </a:solidFill>
                <a:latin typeface="Arial"/>
              </a:rPr>
              <a:t>Replacement</a:t>
            </a:r>
          </a:p>
          <a:p>
            <a:pPr marL="300452" indent="-300452" defTabSz="914418">
              <a:spcBef>
                <a:spcPts val="714"/>
              </a:spcBef>
              <a:buFont typeface="Wingdings" panose="05000000000000000000" pitchFamily="2" charset="2"/>
              <a:buChar char="q"/>
            </a:pPr>
            <a:r>
              <a:rPr lang="en-US" sz="1429">
                <a:solidFill>
                  <a:srgbClr val="333E48"/>
                </a:solidFill>
                <a:latin typeface="Arial"/>
              </a:rPr>
              <a:t>Broadband </a:t>
            </a:r>
            <a:br>
              <a:rPr lang="en-US" sz="1429">
                <a:solidFill>
                  <a:srgbClr val="333E48"/>
                </a:solidFill>
                <a:latin typeface="Arial"/>
              </a:rPr>
            </a:br>
            <a:r>
              <a:rPr lang="en-US" sz="1429">
                <a:solidFill>
                  <a:srgbClr val="333E48"/>
                </a:solidFill>
                <a:latin typeface="Arial"/>
              </a:rPr>
              <a:t>connectivity</a:t>
            </a:r>
          </a:p>
          <a:p>
            <a:pPr marL="300452" indent="-300452" defTabSz="914418">
              <a:spcBef>
                <a:spcPts val="714"/>
              </a:spcBef>
              <a:buFont typeface="Wingdings" panose="05000000000000000000" pitchFamily="2" charset="2"/>
              <a:buChar char="q"/>
            </a:pPr>
            <a:r>
              <a:rPr lang="en-US" sz="1429">
                <a:solidFill>
                  <a:srgbClr val="333E48"/>
                </a:solidFill>
                <a:latin typeface="Arial"/>
              </a:rPr>
              <a:t>Facility space</a:t>
            </a:r>
          </a:p>
          <a:p>
            <a:pPr marL="300452" indent="-300452" defTabSz="914418">
              <a:spcBef>
                <a:spcPts val="714"/>
              </a:spcBef>
              <a:buFont typeface="Wingdings" panose="05000000000000000000" pitchFamily="2" charset="2"/>
              <a:buChar char="q"/>
            </a:pPr>
            <a:r>
              <a:rPr lang="en-US" sz="1429">
                <a:solidFill>
                  <a:srgbClr val="333E48"/>
                </a:solidFill>
                <a:latin typeface="Arial"/>
              </a:rPr>
              <a:t>EMR integration</a:t>
            </a:r>
          </a:p>
        </p:txBody>
      </p:sp>
      <p:sp>
        <p:nvSpPr>
          <p:cNvPr id="28" name="TextBox 27"/>
          <p:cNvSpPr txBox="1"/>
          <p:nvPr/>
        </p:nvSpPr>
        <p:spPr bwMode="gray">
          <a:xfrm>
            <a:off x="8104724" y="2973435"/>
            <a:ext cx="2292161" cy="2697533"/>
          </a:xfrm>
          <a:prstGeom prst="rect">
            <a:avLst/>
          </a:prstGeom>
          <a:noFill/>
        </p:spPr>
        <p:txBody>
          <a:bodyPr wrap="square" lIns="0" tIns="0" rIns="0" bIns="0" rtlCol="0">
            <a:spAutoFit/>
          </a:bodyPr>
          <a:lstStyle/>
          <a:p>
            <a:pPr marL="300452" indent="-300452" defTabSz="914418">
              <a:spcBef>
                <a:spcPts val="714"/>
              </a:spcBef>
              <a:buFont typeface="Wingdings" panose="05000000000000000000" pitchFamily="2" charset="2"/>
              <a:buChar char="q"/>
            </a:pPr>
            <a:r>
              <a:rPr lang="en-US" sz="1429">
                <a:solidFill>
                  <a:srgbClr val="333E48"/>
                </a:solidFill>
                <a:latin typeface="Arial"/>
              </a:rPr>
              <a:t>Care team training</a:t>
            </a:r>
          </a:p>
          <a:p>
            <a:pPr marL="300452" indent="-300452" defTabSz="914418">
              <a:spcBef>
                <a:spcPts val="714"/>
              </a:spcBef>
              <a:buFont typeface="Wingdings" panose="05000000000000000000" pitchFamily="2" charset="2"/>
              <a:buChar char="q"/>
            </a:pPr>
            <a:r>
              <a:rPr lang="en-US" sz="1429">
                <a:solidFill>
                  <a:srgbClr val="333E48"/>
                </a:solidFill>
                <a:latin typeface="Arial"/>
              </a:rPr>
              <a:t>Patient training</a:t>
            </a:r>
          </a:p>
          <a:p>
            <a:pPr marL="300452" indent="-300452" defTabSz="914418">
              <a:spcBef>
                <a:spcPts val="714"/>
              </a:spcBef>
              <a:buFont typeface="Wingdings" panose="05000000000000000000" pitchFamily="2" charset="2"/>
              <a:buChar char="q"/>
            </a:pPr>
            <a:r>
              <a:rPr lang="en-US" sz="1429">
                <a:solidFill>
                  <a:srgbClr val="333E48"/>
                </a:solidFill>
                <a:latin typeface="Arial"/>
              </a:rPr>
              <a:t>Tech support</a:t>
            </a:r>
          </a:p>
          <a:p>
            <a:pPr marL="300452" indent="-300452" defTabSz="914418">
              <a:spcBef>
                <a:spcPts val="714"/>
              </a:spcBef>
              <a:buFont typeface="Wingdings" panose="05000000000000000000" pitchFamily="2" charset="2"/>
              <a:buChar char="q"/>
            </a:pPr>
            <a:r>
              <a:rPr lang="en-US" sz="1429">
                <a:solidFill>
                  <a:srgbClr val="333E48"/>
                </a:solidFill>
                <a:latin typeface="Arial"/>
              </a:rPr>
              <a:t>Data analytics</a:t>
            </a:r>
          </a:p>
          <a:p>
            <a:pPr marL="300452" indent="-300452" defTabSz="914418">
              <a:spcBef>
                <a:spcPts val="714"/>
              </a:spcBef>
              <a:buFont typeface="Wingdings" panose="05000000000000000000" pitchFamily="2" charset="2"/>
              <a:buChar char="q"/>
            </a:pPr>
            <a:r>
              <a:rPr lang="en-US" sz="1429">
                <a:solidFill>
                  <a:srgbClr val="333E48"/>
                </a:solidFill>
                <a:latin typeface="Arial"/>
              </a:rPr>
              <a:t>Planning and operations</a:t>
            </a:r>
          </a:p>
          <a:p>
            <a:pPr marL="300452" indent="-300452" defTabSz="914418">
              <a:spcBef>
                <a:spcPts val="714"/>
              </a:spcBef>
              <a:buFont typeface="Wingdings" panose="05000000000000000000" pitchFamily="2" charset="2"/>
              <a:buChar char="q"/>
            </a:pPr>
            <a:r>
              <a:rPr lang="en-US" sz="1429">
                <a:solidFill>
                  <a:srgbClr val="333E48"/>
                </a:solidFill>
                <a:latin typeface="Arial"/>
              </a:rPr>
              <a:t>Marketing</a:t>
            </a:r>
          </a:p>
          <a:p>
            <a:pPr marL="300452" indent="-300452" defTabSz="914418">
              <a:spcBef>
                <a:spcPts val="714"/>
              </a:spcBef>
              <a:buFont typeface="Wingdings" panose="05000000000000000000" pitchFamily="2" charset="2"/>
              <a:buChar char="q"/>
            </a:pPr>
            <a:r>
              <a:rPr lang="en-US" sz="1429">
                <a:solidFill>
                  <a:srgbClr val="333E48"/>
                </a:solidFill>
                <a:latin typeface="Arial"/>
              </a:rPr>
              <a:t>Contracting and finance</a:t>
            </a:r>
          </a:p>
          <a:p>
            <a:pPr marL="300452" indent="-300452" defTabSz="914418">
              <a:spcBef>
                <a:spcPts val="714"/>
              </a:spcBef>
              <a:buFont typeface="Wingdings" panose="05000000000000000000" pitchFamily="2" charset="2"/>
              <a:buChar char="q"/>
            </a:pPr>
            <a:r>
              <a:rPr lang="en-US" sz="1429">
                <a:solidFill>
                  <a:srgbClr val="333E48"/>
                </a:solidFill>
                <a:latin typeface="Arial"/>
              </a:rPr>
              <a:t>Government affairs</a:t>
            </a:r>
          </a:p>
          <a:p>
            <a:pPr marL="300452" indent="-300452" defTabSz="914418">
              <a:spcBef>
                <a:spcPts val="714"/>
              </a:spcBef>
              <a:buFont typeface="Wingdings" panose="05000000000000000000" pitchFamily="2" charset="2"/>
              <a:buChar char="q"/>
            </a:pPr>
            <a:endParaRPr lang="en-US" sz="1429">
              <a:solidFill>
                <a:srgbClr val="333E48"/>
              </a:solidFill>
              <a:latin typeface="Arial"/>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107" y="2264037"/>
            <a:ext cx="653143" cy="539931"/>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8774" y="2404568"/>
            <a:ext cx="653143" cy="415833"/>
          </a:xfrm>
          <a:prstGeom prst="rect">
            <a:avLst/>
          </a:prstGeom>
        </p:spPr>
      </p:pic>
      <p:grpSp>
        <p:nvGrpSpPr>
          <p:cNvPr id="41" name="Group 40"/>
          <p:cNvGrpSpPr/>
          <p:nvPr/>
        </p:nvGrpSpPr>
        <p:grpSpPr>
          <a:xfrm>
            <a:off x="4471112" y="2646973"/>
            <a:ext cx="3249777" cy="293334"/>
            <a:chOff x="2058645" y="1852881"/>
            <a:chExt cx="2274844" cy="205334"/>
          </a:xfrm>
        </p:grpSpPr>
        <p:sp>
          <p:nvSpPr>
            <p:cNvPr id="39" name="Isosceles Triangle 38"/>
            <p:cNvSpPr/>
            <p:nvPr/>
          </p:nvSpPr>
          <p:spPr bwMode="gray">
            <a:xfrm rot="5400000" flipH="1">
              <a:off x="4142316" y="1867042"/>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en-US" sz="1857">
                <a:solidFill>
                  <a:srgbClr val="333E48"/>
                </a:solidFill>
                <a:latin typeface="Arial"/>
              </a:endParaRPr>
            </a:p>
          </p:txBody>
        </p:sp>
        <p:sp>
          <p:nvSpPr>
            <p:cNvPr id="40" name="Isosceles Triangle 39"/>
            <p:cNvSpPr/>
            <p:nvPr/>
          </p:nvSpPr>
          <p:spPr bwMode="gray">
            <a:xfrm rot="16200000" flipH="1">
              <a:off x="2044484" y="1867042"/>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en-US" sz="1857">
                <a:solidFill>
                  <a:srgbClr val="333E48"/>
                </a:solidFill>
                <a:latin typeface="Arial"/>
              </a:endParaRPr>
            </a:p>
          </p:txBody>
        </p:sp>
      </p:grpSp>
      <p:pic>
        <p:nvPicPr>
          <p:cNvPr id="24" name="Picture 23"/>
          <p:cNvPicPr>
            <a:picLocks noChangeAspect="1"/>
          </p:cNvPicPr>
          <p:nvPr/>
        </p:nvPicPr>
        <p:blipFill>
          <a:blip r:embed="rId6"/>
          <a:stretch>
            <a:fillRect/>
          </a:stretch>
        </p:blipFill>
        <p:spPr>
          <a:xfrm>
            <a:off x="0" y="5381667"/>
            <a:ext cx="1524132" cy="1268078"/>
          </a:xfrm>
          <a:prstGeom prst="rect">
            <a:avLst/>
          </a:prstGeom>
        </p:spPr>
      </p:pic>
    </p:spTree>
    <p:extLst>
      <p:ext uri="{BB962C8B-B14F-4D97-AF65-F5344CB8AC3E}">
        <p14:creationId xmlns:p14="http://schemas.microsoft.com/office/powerpoint/2010/main" val="344803994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AABAD3"/>
        </a:solidFill>
        <a:effectLst/>
      </p:bgPr>
    </p:bg>
    <p:spTree>
      <p:nvGrpSpPr>
        <p:cNvPr id="1" name=""/>
        <p:cNvGrpSpPr/>
        <p:nvPr/>
      </p:nvGrpSpPr>
      <p:grpSpPr>
        <a:xfrm>
          <a:off x="0" y="0"/>
          <a: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92" y="303990"/>
            <a:ext cx="12179208" cy="65540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0" y="5589922"/>
            <a:ext cx="1524132" cy="1268078"/>
          </a:xfrm>
          <a:prstGeom prst="rect">
            <a:avLst/>
          </a:prstGeom>
        </p:spPr>
      </p:pic>
    </p:spTree>
    <p:extLst>
      <p:ext uri="{BB962C8B-B14F-4D97-AF65-F5344CB8AC3E}">
        <p14:creationId xmlns:p14="http://schemas.microsoft.com/office/powerpoint/2010/main" val="78607886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What Kinds of Visits Would Patients Try?</a:t>
            </a:r>
            <a:endParaRPr lang="en-US"/>
          </a:p>
        </p:txBody>
      </p:sp>
      <p:sp>
        <p:nvSpPr>
          <p:cNvPr id="5" name="Text Placeholder 4"/>
          <p:cNvSpPr>
            <a:spLocks noGrp="1"/>
          </p:cNvSpPr>
          <p:nvPr>
            <p:ph type="body" sz="quarter" idx="27"/>
          </p:nvPr>
        </p:nvSpPr>
        <p:spPr>
          <a:xfrm>
            <a:off x="7844518" y="6500594"/>
            <a:ext cx="2823481" cy="357406"/>
          </a:xfrm>
        </p:spPr>
        <p:txBody>
          <a:bodyPr/>
          <a:lstStyle/>
          <a:p>
            <a:r>
              <a:rPr lang="en-US" smtClean="0"/>
              <a:t>Sources: </a:t>
            </a:r>
            <a:r>
              <a:rPr lang="en-US"/>
              <a:t>Market Innovation Center 2016 Virtual Visits Consumer Choice </a:t>
            </a:r>
            <a:r>
              <a:rPr lang="en-US" smtClean="0"/>
              <a:t>Survey, Service </a:t>
            </a:r>
            <a:r>
              <a:rPr lang="en-US"/>
              <a:t>Line Strategy Advisor research and analysis</a:t>
            </a:r>
            <a:r>
              <a:rPr lang="en-US" smtClean="0"/>
              <a:t>.</a:t>
            </a:r>
            <a:endParaRPr lang="en-US"/>
          </a:p>
        </p:txBody>
      </p:sp>
      <p:sp>
        <p:nvSpPr>
          <p:cNvPr id="7" name="TextBox 6"/>
          <p:cNvSpPr txBox="1"/>
          <p:nvPr/>
        </p:nvSpPr>
        <p:spPr bwMode="gray">
          <a:xfrm>
            <a:off x="5011642" y="1228587"/>
            <a:ext cx="5133077" cy="219932"/>
          </a:xfrm>
          <a:prstGeom prst="rect">
            <a:avLst/>
          </a:prstGeom>
          <a:noFill/>
        </p:spPr>
        <p:txBody>
          <a:bodyPr wrap="square" lIns="0" tIns="0" rIns="0" bIns="0" rtlCol="0">
            <a:spAutoFit/>
          </a:bodyPr>
          <a:lstStyle/>
          <a:p>
            <a:pPr algn="ctr"/>
            <a:r>
              <a:rPr lang="en-US" sz="1429" b="1">
                <a:solidFill>
                  <a:srgbClr val="333E48"/>
                </a:solidFill>
              </a:rPr>
              <a:t>Consumers’ Top 10 Virtual Visit Use Cases</a:t>
            </a:r>
          </a:p>
        </p:txBody>
      </p:sp>
      <p:sp>
        <p:nvSpPr>
          <p:cNvPr id="8" name="TextBox 7"/>
          <p:cNvSpPr txBox="1"/>
          <p:nvPr/>
        </p:nvSpPr>
        <p:spPr bwMode="gray">
          <a:xfrm>
            <a:off x="4656913" y="1502397"/>
            <a:ext cx="5842534" cy="186846"/>
          </a:xfrm>
          <a:prstGeom prst="rect">
            <a:avLst/>
          </a:prstGeom>
          <a:noFill/>
        </p:spPr>
        <p:txBody>
          <a:bodyPr wrap="square" lIns="0" tIns="0" rIns="0" bIns="0" rtlCol="0">
            <a:spAutoFit/>
          </a:bodyPr>
          <a:lstStyle/>
          <a:p>
            <a:pPr algn="ctr"/>
            <a:r>
              <a:rPr lang="pt-BR" sz="1214" i="1">
                <a:solidFill>
                  <a:srgbClr val="333E48"/>
                </a:solidFill>
              </a:rPr>
              <a:t>Advisory Board Company’s “Virtual Visits Consumer Choice Survey,” n=4,879</a:t>
            </a:r>
          </a:p>
        </p:txBody>
      </p:sp>
      <p:sp>
        <p:nvSpPr>
          <p:cNvPr id="17" name="TextBox 16"/>
          <p:cNvSpPr txBox="1"/>
          <p:nvPr/>
        </p:nvSpPr>
        <p:spPr bwMode="gray">
          <a:xfrm>
            <a:off x="5650172" y="1764945"/>
            <a:ext cx="2314164" cy="307777"/>
          </a:xfrm>
          <a:prstGeom prst="rect">
            <a:avLst/>
          </a:prstGeom>
          <a:noFill/>
        </p:spPr>
        <p:txBody>
          <a:bodyPr wrap="square" lIns="0" tIns="0" rIns="0" bIns="0" rtlCol="0">
            <a:spAutoFit/>
          </a:bodyPr>
          <a:lstStyle/>
          <a:p>
            <a:pPr>
              <a:spcBef>
                <a:spcPts val="714"/>
              </a:spcBef>
            </a:pPr>
            <a:r>
              <a:rPr lang="en-US" sz="1000">
                <a:solidFill>
                  <a:srgbClr val="333E48"/>
                </a:solidFill>
              </a:rPr>
              <a:t>Respondents who </a:t>
            </a:r>
            <a:r>
              <a:rPr lang="en-US" sz="1000" b="1">
                <a:solidFill>
                  <a:srgbClr val="333E48"/>
                </a:solidFill>
              </a:rPr>
              <a:t>definitely</a:t>
            </a:r>
            <a:r>
              <a:rPr lang="en-US" sz="1000">
                <a:solidFill>
                  <a:srgbClr val="333E48"/>
                </a:solidFill>
              </a:rPr>
              <a:t> or </a:t>
            </a:r>
            <a:r>
              <a:rPr lang="en-US" sz="1000" b="1">
                <a:solidFill>
                  <a:srgbClr val="333E48"/>
                </a:solidFill>
              </a:rPr>
              <a:t>probably</a:t>
            </a:r>
            <a:r>
              <a:rPr lang="en-US" sz="1000">
                <a:solidFill>
                  <a:srgbClr val="333E48"/>
                </a:solidFill>
              </a:rPr>
              <a:t> would consider a virtual visit</a:t>
            </a:r>
          </a:p>
        </p:txBody>
      </p:sp>
      <p:sp>
        <p:nvSpPr>
          <p:cNvPr id="18" name="TextBox 17"/>
          <p:cNvSpPr txBox="1"/>
          <p:nvPr/>
        </p:nvSpPr>
        <p:spPr bwMode="gray">
          <a:xfrm>
            <a:off x="8590020" y="1764945"/>
            <a:ext cx="1436914" cy="307777"/>
          </a:xfrm>
          <a:prstGeom prst="rect">
            <a:avLst/>
          </a:prstGeom>
          <a:noFill/>
        </p:spPr>
        <p:txBody>
          <a:bodyPr wrap="square" lIns="0" tIns="0" rIns="0" bIns="0" rtlCol="0">
            <a:spAutoFit/>
          </a:bodyPr>
          <a:lstStyle/>
          <a:p>
            <a:pPr>
              <a:spcBef>
                <a:spcPts val="714"/>
              </a:spcBef>
            </a:pPr>
            <a:r>
              <a:rPr lang="en-US" sz="1000">
                <a:solidFill>
                  <a:srgbClr val="333E48"/>
                </a:solidFill>
              </a:rPr>
              <a:t>Respondents who </a:t>
            </a:r>
            <a:r>
              <a:rPr lang="en-US" sz="1000" b="1">
                <a:solidFill>
                  <a:srgbClr val="333E48"/>
                </a:solidFill>
              </a:rPr>
              <a:t>might</a:t>
            </a:r>
            <a:r>
              <a:rPr lang="en-US" sz="1000">
                <a:solidFill>
                  <a:srgbClr val="333E48"/>
                </a:solidFill>
              </a:rPr>
              <a:t> consider a virtual visit</a:t>
            </a:r>
          </a:p>
        </p:txBody>
      </p:sp>
      <p:sp>
        <p:nvSpPr>
          <p:cNvPr id="22" name="TextBox 21"/>
          <p:cNvSpPr txBox="1"/>
          <p:nvPr/>
        </p:nvSpPr>
        <p:spPr bwMode="gray">
          <a:xfrm>
            <a:off x="4457006" y="2284144"/>
            <a:ext cx="2668693" cy="175882"/>
          </a:xfrm>
          <a:prstGeom prst="rect">
            <a:avLst/>
          </a:prstGeom>
          <a:noFill/>
        </p:spPr>
        <p:txBody>
          <a:bodyPr wrap="square" lIns="0" tIns="0" rIns="0" bIns="0" rtlCol="0">
            <a:spAutoFit/>
          </a:bodyPr>
          <a:lstStyle/>
          <a:p>
            <a:pPr algn="r">
              <a:spcBef>
                <a:spcPts val="714"/>
              </a:spcBef>
            </a:pPr>
            <a:r>
              <a:rPr lang="en-US" sz="1143">
                <a:solidFill>
                  <a:srgbClr val="333E48"/>
                </a:solidFill>
              </a:rPr>
              <a:t>A prescription question/refill</a:t>
            </a:r>
          </a:p>
        </p:txBody>
      </p:sp>
      <p:sp>
        <p:nvSpPr>
          <p:cNvPr id="23" name="TextBox 22"/>
          <p:cNvSpPr txBox="1"/>
          <p:nvPr/>
        </p:nvSpPr>
        <p:spPr bwMode="gray">
          <a:xfrm>
            <a:off x="4457006" y="2712579"/>
            <a:ext cx="2668693" cy="175882"/>
          </a:xfrm>
          <a:prstGeom prst="rect">
            <a:avLst/>
          </a:prstGeom>
          <a:noFill/>
        </p:spPr>
        <p:txBody>
          <a:bodyPr wrap="square" lIns="0" tIns="0" rIns="0" bIns="0" rtlCol="0">
            <a:spAutoFit/>
          </a:bodyPr>
          <a:lstStyle/>
          <a:p>
            <a:pPr algn="r">
              <a:spcBef>
                <a:spcPts val="714"/>
              </a:spcBef>
            </a:pPr>
            <a:r>
              <a:rPr lang="en-US" sz="1143">
                <a:solidFill>
                  <a:srgbClr val="333E48"/>
                </a:solidFill>
              </a:rPr>
              <a:t>Receiving results from my oncologist</a:t>
            </a:r>
          </a:p>
        </p:txBody>
      </p:sp>
      <p:sp>
        <p:nvSpPr>
          <p:cNvPr id="24" name="TextBox 23"/>
          <p:cNvSpPr txBox="1"/>
          <p:nvPr/>
        </p:nvSpPr>
        <p:spPr bwMode="gray">
          <a:xfrm>
            <a:off x="4457006" y="3141013"/>
            <a:ext cx="2668693" cy="175882"/>
          </a:xfrm>
          <a:prstGeom prst="rect">
            <a:avLst/>
          </a:prstGeom>
          <a:noFill/>
        </p:spPr>
        <p:txBody>
          <a:bodyPr wrap="square" lIns="0" tIns="0" rIns="0" bIns="0" rtlCol="0">
            <a:spAutoFit/>
          </a:bodyPr>
          <a:lstStyle/>
          <a:p>
            <a:pPr algn="r">
              <a:spcBef>
                <a:spcPts val="714"/>
              </a:spcBef>
            </a:pPr>
            <a:r>
              <a:rPr lang="en-US" sz="1143">
                <a:solidFill>
                  <a:srgbClr val="333E48"/>
                </a:solidFill>
              </a:rPr>
              <a:t>A pre-surgery appointment</a:t>
            </a:r>
          </a:p>
        </p:txBody>
      </p:sp>
      <p:sp>
        <p:nvSpPr>
          <p:cNvPr id="25" name="TextBox 24"/>
          <p:cNvSpPr txBox="1"/>
          <p:nvPr/>
        </p:nvSpPr>
        <p:spPr bwMode="gray">
          <a:xfrm>
            <a:off x="4457006" y="3569448"/>
            <a:ext cx="2668693" cy="175882"/>
          </a:xfrm>
          <a:prstGeom prst="rect">
            <a:avLst/>
          </a:prstGeom>
          <a:noFill/>
        </p:spPr>
        <p:txBody>
          <a:bodyPr wrap="square" lIns="0" tIns="0" rIns="0" bIns="0" rtlCol="0">
            <a:spAutoFit/>
          </a:bodyPr>
          <a:lstStyle/>
          <a:p>
            <a:pPr algn="r">
              <a:spcBef>
                <a:spcPts val="714"/>
              </a:spcBef>
            </a:pPr>
            <a:r>
              <a:rPr lang="en-US" sz="1143">
                <a:solidFill>
                  <a:srgbClr val="333E48"/>
                </a:solidFill>
              </a:rPr>
              <a:t>Ongoing care for a chronic condition</a:t>
            </a:r>
          </a:p>
        </p:txBody>
      </p:sp>
      <p:sp>
        <p:nvSpPr>
          <p:cNvPr id="26" name="TextBox 25"/>
          <p:cNvSpPr txBox="1"/>
          <p:nvPr/>
        </p:nvSpPr>
        <p:spPr bwMode="gray">
          <a:xfrm>
            <a:off x="4457006" y="3997881"/>
            <a:ext cx="2668693" cy="175882"/>
          </a:xfrm>
          <a:prstGeom prst="rect">
            <a:avLst/>
          </a:prstGeom>
          <a:noFill/>
        </p:spPr>
        <p:txBody>
          <a:bodyPr wrap="square" lIns="0" tIns="0" rIns="0" bIns="0" rtlCol="0">
            <a:spAutoFit/>
          </a:bodyPr>
          <a:lstStyle/>
          <a:p>
            <a:pPr algn="r">
              <a:spcBef>
                <a:spcPts val="714"/>
              </a:spcBef>
            </a:pPr>
            <a:r>
              <a:rPr lang="en-US" sz="1143">
                <a:solidFill>
                  <a:srgbClr val="333E48"/>
                </a:solidFill>
              </a:rPr>
              <a:t>Select post-op appointments</a:t>
            </a:r>
          </a:p>
        </p:txBody>
      </p:sp>
      <p:sp>
        <p:nvSpPr>
          <p:cNvPr id="27" name="TextBox 26"/>
          <p:cNvSpPr txBox="1"/>
          <p:nvPr/>
        </p:nvSpPr>
        <p:spPr bwMode="gray">
          <a:xfrm>
            <a:off x="4457006" y="4426316"/>
            <a:ext cx="2668693" cy="175882"/>
          </a:xfrm>
          <a:prstGeom prst="rect">
            <a:avLst/>
          </a:prstGeom>
          <a:noFill/>
        </p:spPr>
        <p:txBody>
          <a:bodyPr wrap="square" lIns="0" tIns="0" rIns="0" bIns="0" rtlCol="0">
            <a:spAutoFit/>
          </a:bodyPr>
          <a:lstStyle/>
          <a:p>
            <a:pPr algn="r">
              <a:spcBef>
                <a:spcPts val="714"/>
              </a:spcBef>
            </a:pPr>
            <a:r>
              <a:rPr lang="en-US" sz="1143">
                <a:solidFill>
                  <a:srgbClr val="333E48"/>
                </a:solidFill>
              </a:rPr>
              <a:t>A consult with my regular dermatologist</a:t>
            </a:r>
          </a:p>
        </p:txBody>
      </p:sp>
      <p:sp>
        <p:nvSpPr>
          <p:cNvPr id="28" name="TextBox 27"/>
          <p:cNvSpPr txBox="1"/>
          <p:nvPr/>
        </p:nvSpPr>
        <p:spPr bwMode="gray">
          <a:xfrm>
            <a:off x="4194393" y="4854751"/>
            <a:ext cx="2931306" cy="175882"/>
          </a:xfrm>
          <a:prstGeom prst="rect">
            <a:avLst/>
          </a:prstGeom>
          <a:noFill/>
        </p:spPr>
        <p:txBody>
          <a:bodyPr wrap="square" lIns="0" tIns="0" rIns="0" bIns="0" rtlCol="0">
            <a:spAutoFit/>
          </a:bodyPr>
          <a:lstStyle/>
          <a:p>
            <a:pPr algn="r">
              <a:spcBef>
                <a:spcPts val="714"/>
              </a:spcBef>
            </a:pPr>
            <a:r>
              <a:rPr lang="en-US" sz="1143">
                <a:solidFill>
                  <a:srgbClr val="333E48"/>
                </a:solidFill>
              </a:rPr>
              <a:t>Weight loss or smoking cessation classes</a:t>
            </a:r>
          </a:p>
        </p:txBody>
      </p:sp>
      <p:sp>
        <p:nvSpPr>
          <p:cNvPr id="29" name="TextBox 28"/>
          <p:cNvSpPr txBox="1"/>
          <p:nvPr/>
        </p:nvSpPr>
        <p:spPr bwMode="gray">
          <a:xfrm>
            <a:off x="4460876" y="5283185"/>
            <a:ext cx="2664823" cy="175882"/>
          </a:xfrm>
          <a:prstGeom prst="rect">
            <a:avLst/>
          </a:prstGeom>
          <a:noFill/>
        </p:spPr>
        <p:txBody>
          <a:bodyPr wrap="square" lIns="0" tIns="0" rIns="0" bIns="0" rtlCol="0">
            <a:spAutoFit/>
          </a:bodyPr>
          <a:lstStyle/>
          <a:p>
            <a:pPr algn="r">
              <a:spcBef>
                <a:spcPts val="714"/>
              </a:spcBef>
            </a:pPr>
            <a:r>
              <a:rPr lang="en-US" sz="1143">
                <a:solidFill>
                  <a:srgbClr val="333E48"/>
                </a:solidFill>
              </a:rPr>
              <a:t>A consult with my regular psychologist</a:t>
            </a:r>
          </a:p>
        </p:txBody>
      </p:sp>
      <p:sp>
        <p:nvSpPr>
          <p:cNvPr id="30" name="TextBox 29"/>
          <p:cNvSpPr txBox="1"/>
          <p:nvPr/>
        </p:nvSpPr>
        <p:spPr bwMode="gray">
          <a:xfrm>
            <a:off x="4460876" y="5711619"/>
            <a:ext cx="2664823" cy="175882"/>
          </a:xfrm>
          <a:prstGeom prst="rect">
            <a:avLst/>
          </a:prstGeom>
          <a:noFill/>
        </p:spPr>
        <p:txBody>
          <a:bodyPr wrap="square" lIns="0" tIns="0" rIns="0" bIns="0" rtlCol="0">
            <a:spAutoFit/>
          </a:bodyPr>
          <a:lstStyle/>
          <a:p>
            <a:pPr algn="r">
              <a:spcBef>
                <a:spcPts val="714"/>
              </a:spcBef>
            </a:pPr>
            <a:r>
              <a:rPr lang="en-US" sz="1143">
                <a:solidFill>
                  <a:srgbClr val="333E48"/>
                </a:solidFill>
              </a:rPr>
              <a:t>Select pregnancy check-ups</a:t>
            </a:r>
          </a:p>
        </p:txBody>
      </p:sp>
      <p:sp>
        <p:nvSpPr>
          <p:cNvPr id="31" name="TextBox 30"/>
          <p:cNvSpPr txBox="1"/>
          <p:nvPr/>
        </p:nvSpPr>
        <p:spPr bwMode="gray">
          <a:xfrm>
            <a:off x="4236530" y="6140058"/>
            <a:ext cx="2889169" cy="175882"/>
          </a:xfrm>
          <a:prstGeom prst="rect">
            <a:avLst/>
          </a:prstGeom>
          <a:noFill/>
        </p:spPr>
        <p:txBody>
          <a:bodyPr wrap="square" lIns="0" tIns="0" rIns="0" bIns="0" rtlCol="0">
            <a:spAutoFit/>
          </a:bodyPr>
          <a:lstStyle/>
          <a:p>
            <a:pPr algn="r">
              <a:spcBef>
                <a:spcPts val="714"/>
              </a:spcBef>
            </a:pPr>
            <a:r>
              <a:rPr lang="en-US" sz="1143">
                <a:solidFill>
                  <a:srgbClr val="333E48"/>
                </a:solidFill>
              </a:rPr>
              <a:t>Psychologist consult from my PCP’s office</a:t>
            </a:r>
          </a:p>
        </p:txBody>
      </p:sp>
      <p:sp>
        <p:nvSpPr>
          <p:cNvPr id="35" name="Rectangle 34"/>
          <p:cNvSpPr/>
          <p:nvPr/>
        </p:nvSpPr>
        <p:spPr bwMode="gray">
          <a:xfrm>
            <a:off x="2016027" y="1228587"/>
            <a:ext cx="2220504" cy="5239634"/>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rgbClr val="FFFFFF"/>
              </a:solidFill>
            </a:endParaRPr>
          </a:p>
        </p:txBody>
      </p:sp>
      <p:sp>
        <p:nvSpPr>
          <p:cNvPr id="36" name="TextBox 35"/>
          <p:cNvSpPr txBox="1"/>
          <p:nvPr/>
        </p:nvSpPr>
        <p:spPr bwMode="gray">
          <a:xfrm>
            <a:off x="2081229" y="1402870"/>
            <a:ext cx="2090099" cy="439864"/>
          </a:xfrm>
          <a:prstGeom prst="rect">
            <a:avLst/>
          </a:prstGeom>
          <a:noFill/>
        </p:spPr>
        <p:txBody>
          <a:bodyPr wrap="square" lIns="0" tIns="0" rIns="0" bIns="0" rtlCol="0">
            <a:spAutoFit/>
          </a:bodyPr>
          <a:lstStyle/>
          <a:p>
            <a:pPr algn="ctr">
              <a:spcBef>
                <a:spcPts val="714"/>
              </a:spcBef>
            </a:pPr>
            <a:r>
              <a:rPr lang="en-US" sz="1429" b="1"/>
              <a:t>Patient Barriers to Access and Treatment</a:t>
            </a:r>
          </a:p>
        </p:txBody>
      </p:sp>
      <p:sp>
        <p:nvSpPr>
          <p:cNvPr id="37" name="Rectangle 36"/>
          <p:cNvSpPr/>
          <p:nvPr/>
        </p:nvSpPr>
        <p:spPr bwMode="gray">
          <a:xfrm>
            <a:off x="5358160" y="1837518"/>
            <a:ext cx="130629" cy="130629"/>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rgbClr val="FFFFFF"/>
              </a:solidFill>
            </a:endParaRPr>
          </a:p>
        </p:txBody>
      </p:sp>
      <p:sp>
        <p:nvSpPr>
          <p:cNvPr id="38" name="Rectangle 37"/>
          <p:cNvSpPr/>
          <p:nvPr/>
        </p:nvSpPr>
        <p:spPr bwMode="gray">
          <a:xfrm>
            <a:off x="8275531" y="1837518"/>
            <a:ext cx="130629" cy="130629"/>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rgbClr val="FFFFFF"/>
              </a:solidFill>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866" y="3416339"/>
            <a:ext cx="653143" cy="642257"/>
          </a:xfrm>
          <a:prstGeom prst="rect">
            <a:avLst/>
          </a:prstGeom>
        </p:spPr>
      </p:pic>
      <p:sp>
        <p:nvSpPr>
          <p:cNvPr id="44" name="TextBox 43"/>
          <p:cNvSpPr txBox="1"/>
          <p:nvPr/>
        </p:nvSpPr>
        <p:spPr bwMode="gray">
          <a:xfrm>
            <a:off x="2911098" y="3407707"/>
            <a:ext cx="1260230" cy="659796"/>
          </a:xfrm>
          <a:prstGeom prst="rect">
            <a:avLst/>
          </a:prstGeom>
          <a:noFill/>
        </p:spPr>
        <p:txBody>
          <a:bodyPr wrap="square" lIns="0" tIns="0" rIns="0" bIns="0" rtlCol="0">
            <a:spAutoFit/>
          </a:bodyPr>
          <a:lstStyle/>
          <a:p>
            <a:pPr>
              <a:spcBef>
                <a:spcPts val="714"/>
              </a:spcBef>
            </a:pPr>
            <a:r>
              <a:rPr lang="en-US" sz="1429"/>
              <a:t>Transportation or mobility constraints</a:t>
            </a: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866" y="5620743"/>
            <a:ext cx="653143" cy="413657"/>
          </a:xfrm>
          <a:prstGeom prst="rect">
            <a:avLst/>
          </a:prstGeom>
        </p:spPr>
      </p:pic>
      <p:sp>
        <p:nvSpPr>
          <p:cNvPr id="46" name="TextBox 45"/>
          <p:cNvSpPr txBox="1"/>
          <p:nvPr/>
        </p:nvSpPr>
        <p:spPr bwMode="gray">
          <a:xfrm>
            <a:off x="2911098" y="5607731"/>
            <a:ext cx="1260230" cy="439864"/>
          </a:xfrm>
          <a:prstGeom prst="rect">
            <a:avLst/>
          </a:prstGeom>
          <a:noFill/>
        </p:spPr>
        <p:txBody>
          <a:bodyPr wrap="square" lIns="0" tIns="0" rIns="0" bIns="0" rtlCol="0">
            <a:spAutoFit/>
          </a:bodyPr>
          <a:lstStyle/>
          <a:p>
            <a:pPr>
              <a:spcBef>
                <a:spcPts val="714"/>
              </a:spcBef>
            </a:pPr>
            <a:r>
              <a:rPr lang="en-US" sz="1429"/>
              <a:t>Multiple </a:t>
            </a:r>
            <a:br>
              <a:rPr lang="en-US" sz="1429"/>
            </a:br>
            <a:r>
              <a:rPr lang="en-US" sz="1429"/>
              <a:t>follow-up visits</a:t>
            </a:r>
          </a:p>
        </p:txBody>
      </p:sp>
      <p:sp>
        <p:nvSpPr>
          <p:cNvPr id="47" name="TextBox 46"/>
          <p:cNvSpPr txBox="1"/>
          <p:nvPr/>
        </p:nvSpPr>
        <p:spPr bwMode="gray">
          <a:xfrm>
            <a:off x="2911098" y="2268583"/>
            <a:ext cx="1120129" cy="659796"/>
          </a:xfrm>
          <a:prstGeom prst="rect">
            <a:avLst/>
          </a:prstGeom>
          <a:noFill/>
        </p:spPr>
        <p:txBody>
          <a:bodyPr wrap="square" lIns="0" tIns="0" rIns="0" bIns="0" rtlCol="0">
            <a:spAutoFit/>
          </a:bodyPr>
          <a:lstStyle/>
          <a:p>
            <a:pPr>
              <a:spcBef>
                <a:spcPts val="714"/>
              </a:spcBef>
            </a:pPr>
            <a:r>
              <a:rPr lang="en-US" sz="1429"/>
              <a:t>Long wait times to next appointment</a:t>
            </a: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866" y="2272861"/>
            <a:ext cx="653143" cy="650967"/>
          </a:xfrm>
          <a:prstGeom prst="rect">
            <a:avLst/>
          </a:prstGeom>
        </p:spPr>
      </p:pic>
      <p:sp>
        <p:nvSpPr>
          <p:cNvPr id="45" name="TextBox 44"/>
          <p:cNvSpPr txBox="1"/>
          <p:nvPr/>
        </p:nvSpPr>
        <p:spPr bwMode="gray">
          <a:xfrm>
            <a:off x="2911098" y="4617640"/>
            <a:ext cx="1283296" cy="439864"/>
          </a:xfrm>
          <a:prstGeom prst="rect">
            <a:avLst/>
          </a:prstGeom>
          <a:noFill/>
        </p:spPr>
        <p:txBody>
          <a:bodyPr wrap="square" lIns="0" tIns="0" rIns="0" bIns="0" rtlCol="0">
            <a:spAutoFit/>
          </a:bodyPr>
          <a:lstStyle/>
          <a:p>
            <a:pPr>
              <a:spcBef>
                <a:spcPts val="714"/>
              </a:spcBef>
            </a:pPr>
            <a:r>
              <a:rPr lang="en-US" sz="1429"/>
              <a:t>Privacy </a:t>
            </a:r>
            <a:br>
              <a:rPr lang="en-US" sz="1429"/>
            </a:br>
            <a:r>
              <a:rPr lang="en-US" sz="1429"/>
              <a:t>concerns </a:t>
            </a:r>
          </a:p>
        </p:txBody>
      </p:sp>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4866" y="4546832"/>
            <a:ext cx="653143" cy="581297"/>
          </a:xfrm>
          <a:prstGeom prst="rect">
            <a:avLst/>
          </a:prstGeom>
        </p:spPr>
      </p:pic>
      <p:pic>
        <p:nvPicPr>
          <p:cNvPr id="32" name="Picture 31"/>
          <p:cNvPicPr>
            <a:picLocks noChangeAspect="1"/>
          </p:cNvPicPr>
          <p:nvPr/>
        </p:nvPicPr>
        <p:blipFill>
          <a:blip r:embed="rId7"/>
          <a:stretch>
            <a:fillRect/>
          </a:stretch>
        </p:blipFill>
        <p:spPr>
          <a:xfrm>
            <a:off x="0" y="5381667"/>
            <a:ext cx="1524132" cy="1268078"/>
          </a:xfrm>
          <a:prstGeom prst="rect">
            <a:avLst/>
          </a:prstGeom>
        </p:spPr>
      </p:pic>
    </p:spTree>
    <p:extLst>
      <p:ext uri="{BB962C8B-B14F-4D97-AF65-F5344CB8AC3E}">
        <p14:creationId xmlns:p14="http://schemas.microsoft.com/office/powerpoint/2010/main" val="219075856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982106" y="454239"/>
            <a:ext cx="8459183" cy="395621"/>
          </a:xfrm>
        </p:spPr>
        <p:txBody>
          <a:bodyPr/>
          <a:lstStyle/>
          <a:p>
            <a:r>
              <a:rPr lang="en-US"/>
              <a:t>Reap the Benefits of BYOD - “Bring Your Own Device</a:t>
            </a:r>
            <a:r>
              <a:rPr lang="en-US" smtClean="0"/>
              <a:t>”</a:t>
            </a:r>
            <a:endParaRPr lang="en-US"/>
          </a:p>
        </p:txBody>
      </p:sp>
      <p:sp>
        <p:nvSpPr>
          <p:cNvPr id="4" name="Text Placeholder 3"/>
          <p:cNvSpPr>
            <a:spLocks noGrp="1"/>
          </p:cNvSpPr>
          <p:nvPr>
            <p:ph type="body" sz="quarter" idx="25"/>
          </p:nvPr>
        </p:nvSpPr>
        <p:spPr>
          <a:xfrm>
            <a:off x="1982107" y="1026223"/>
            <a:ext cx="8229600" cy="307777"/>
          </a:xfrm>
        </p:spPr>
        <p:txBody>
          <a:bodyPr/>
          <a:lstStyle/>
          <a:p>
            <a:r>
              <a:rPr lang="en-US"/>
              <a:t>A Dynamic, Powerful Health </a:t>
            </a:r>
            <a:r>
              <a:rPr lang="en-US" smtClean="0"/>
              <a:t>Tool That Most Patients Already Own</a:t>
            </a:r>
            <a:endParaRPr lang="en-US"/>
          </a:p>
        </p:txBody>
      </p:sp>
      <p:cxnSp>
        <p:nvCxnSpPr>
          <p:cNvPr id="86" name="Straight Connector 85"/>
          <p:cNvCxnSpPr/>
          <p:nvPr/>
        </p:nvCxnSpPr>
        <p:spPr bwMode="gray">
          <a:xfrm flipH="1">
            <a:off x="4278727" y="4037947"/>
            <a:ext cx="444137" cy="0"/>
          </a:xfrm>
          <a:prstGeom prst="line">
            <a:avLst/>
          </a:prstGeom>
          <a:no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bwMode="gray">
          <a:xfrm flipH="1">
            <a:off x="4805489" y="4951712"/>
            <a:ext cx="303113" cy="235131"/>
          </a:xfrm>
          <a:prstGeom prst="line">
            <a:avLst/>
          </a:prstGeom>
          <a:no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bwMode="gray">
          <a:xfrm flipV="1">
            <a:off x="6868175" y="2877620"/>
            <a:ext cx="298356" cy="235131"/>
          </a:xfrm>
          <a:prstGeom prst="line">
            <a:avLst/>
          </a:prstGeom>
          <a:no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bwMode="gray">
          <a:xfrm>
            <a:off x="5603706" y="1533377"/>
            <a:ext cx="819554" cy="219932"/>
          </a:xfrm>
          <a:prstGeom prst="rect">
            <a:avLst/>
          </a:prstGeom>
          <a:noFill/>
        </p:spPr>
        <p:txBody>
          <a:bodyPr wrap="square" lIns="0" tIns="0" rIns="0" bIns="0" rtlCol="0">
            <a:spAutoFit/>
          </a:bodyPr>
          <a:lstStyle/>
          <a:p>
            <a:pPr algn="ctr" defTabSz="914418">
              <a:spcBef>
                <a:spcPts val="714"/>
              </a:spcBef>
            </a:pPr>
            <a:r>
              <a:rPr lang="en-US" sz="1429" b="1">
                <a:solidFill>
                  <a:srgbClr val="333E48"/>
                </a:solidFill>
                <a:latin typeface="Arial"/>
              </a:rPr>
              <a:t>Sensors</a:t>
            </a:r>
            <a:endParaRPr lang="en-US" sz="1429">
              <a:solidFill>
                <a:srgbClr val="333E48"/>
              </a:solidFill>
              <a:latin typeface="Arial"/>
            </a:endParaRPr>
          </a:p>
        </p:txBody>
      </p:sp>
      <p:sp>
        <p:nvSpPr>
          <p:cNvPr id="21" name="TextBox 20"/>
          <p:cNvSpPr txBox="1"/>
          <p:nvPr/>
        </p:nvSpPr>
        <p:spPr bwMode="gray">
          <a:xfrm>
            <a:off x="8115187" y="5336630"/>
            <a:ext cx="1226620"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Messaging</a:t>
            </a:r>
            <a:endParaRPr lang="en-US" sz="1429">
              <a:solidFill>
                <a:srgbClr val="333E48"/>
              </a:solidFill>
              <a:latin typeface="Arial"/>
            </a:endParaRPr>
          </a:p>
        </p:txBody>
      </p:sp>
      <p:sp>
        <p:nvSpPr>
          <p:cNvPr id="27" name="TextBox 26"/>
          <p:cNvSpPr txBox="1"/>
          <p:nvPr/>
        </p:nvSpPr>
        <p:spPr bwMode="gray">
          <a:xfrm>
            <a:off x="8115188" y="2452356"/>
            <a:ext cx="1150444"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Alerts</a:t>
            </a:r>
            <a:endParaRPr lang="en-US" sz="1429">
              <a:solidFill>
                <a:srgbClr val="333E48"/>
              </a:solidFill>
              <a:latin typeface="Arial"/>
            </a:endParaRPr>
          </a:p>
        </p:txBody>
      </p:sp>
      <p:sp>
        <p:nvSpPr>
          <p:cNvPr id="28" name="TextBox 27"/>
          <p:cNvSpPr txBox="1"/>
          <p:nvPr/>
        </p:nvSpPr>
        <p:spPr bwMode="gray">
          <a:xfrm>
            <a:off x="8633928" y="3880119"/>
            <a:ext cx="1002587"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Scheduler</a:t>
            </a:r>
            <a:endParaRPr lang="en-US" sz="1429">
              <a:solidFill>
                <a:srgbClr val="333E48"/>
              </a:solidFill>
              <a:latin typeface="Arial"/>
            </a:endParaRPr>
          </a:p>
        </p:txBody>
      </p:sp>
      <p:sp>
        <p:nvSpPr>
          <p:cNvPr id="29" name="Rectangle 28"/>
          <p:cNvSpPr/>
          <p:nvPr/>
        </p:nvSpPr>
        <p:spPr bwMode="gray">
          <a:xfrm>
            <a:off x="5469392" y="2628119"/>
            <a:ext cx="817891" cy="2240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err="1">
              <a:solidFill>
                <a:srgbClr val="FFFFFF"/>
              </a:solidFill>
              <a:latin typeface="Arial"/>
            </a:endParaRPr>
          </a:p>
        </p:txBody>
      </p:sp>
      <p:sp>
        <p:nvSpPr>
          <p:cNvPr id="30" name="Rectangle 29"/>
          <p:cNvSpPr/>
          <p:nvPr/>
        </p:nvSpPr>
        <p:spPr bwMode="gray">
          <a:xfrm>
            <a:off x="5578396" y="5176452"/>
            <a:ext cx="817891" cy="2240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err="1">
              <a:solidFill>
                <a:srgbClr val="FFFFFF"/>
              </a:solidFill>
              <a:latin typeface="Arial"/>
            </a:endParaRPr>
          </a:p>
        </p:txBody>
      </p:sp>
      <p:sp>
        <p:nvSpPr>
          <p:cNvPr id="31" name="Rectangle 30"/>
          <p:cNvSpPr/>
          <p:nvPr/>
        </p:nvSpPr>
        <p:spPr bwMode="gray">
          <a:xfrm rot="5400000">
            <a:off x="6909887" y="3817689"/>
            <a:ext cx="673946" cy="45901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err="1">
              <a:solidFill>
                <a:srgbClr val="FFFFFF"/>
              </a:solidFill>
              <a:latin typeface="Arial"/>
            </a:endParaRPr>
          </a:p>
        </p:txBody>
      </p:sp>
      <p:grpSp>
        <p:nvGrpSpPr>
          <p:cNvPr id="43" name="Group 42"/>
          <p:cNvGrpSpPr/>
          <p:nvPr/>
        </p:nvGrpSpPr>
        <p:grpSpPr>
          <a:xfrm rot="2700000">
            <a:off x="4433230" y="2651462"/>
            <a:ext cx="2890214" cy="2529141"/>
            <a:chOff x="2090272" y="2135601"/>
            <a:chExt cx="1721120" cy="1511769"/>
          </a:xfrm>
        </p:grpSpPr>
        <p:sp>
          <p:nvSpPr>
            <p:cNvPr id="44" name="Oval 43"/>
            <p:cNvSpPr/>
            <p:nvPr/>
          </p:nvSpPr>
          <p:spPr bwMode="gray">
            <a:xfrm>
              <a:off x="2299623" y="2135601"/>
              <a:ext cx="1511769" cy="1511769"/>
            </a:xfrm>
            <a:prstGeom prst="ellipse">
              <a:avLst/>
            </a:prstGeom>
            <a:noFill/>
            <a:ln w="127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en-US" sz="1857">
                <a:solidFill>
                  <a:srgbClr val="FFFFFF"/>
                </a:solidFill>
                <a:latin typeface="Arial"/>
              </a:endParaRPr>
            </a:p>
          </p:txBody>
        </p:sp>
        <p:cxnSp>
          <p:nvCxnSpPr>
            <p:cNvPr id="48" name="Straight Connector 47"/>
            <p:cNvCxnSpPr/>
            <p:nvPr/>
          </p:nvCxnSpPr>
          <p:spPr bwMode="gray">
            <a:xfrm rot="18900000" flipH="1" flipV="1">
              <a:off x="2090272" y="2835011"/>
              <a:ext cx="178406" cy="140340"/>
            </a:xfrm>
            <a:prstGeom prst="line">
              <a:avLst/>
            </a:prstGeom>
            <a:no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49" name="Group 48"/>
          <p:cNvGrpSpPr/>
          <p:nvPr/>
        </p:nvGrpSpPr>
        <p:grpSpPr>
          <a:xfrm>
            <a:off x="5615278" y="3274146"/>
            <a:ext cx="796413" cy="1532540"/>
            <a:chOff x="2528353" y="1589637"/>
            <a:chExt cx="1203272" cy="2144649"/>
          </a:xfrm>
        </p:grpSpPr>
        <p:grpSp>
          <p:nvGrpSpPr>
            <p:cNvPr id="50" name="Group 49"/>
            <p:cNvGrpSpPr/>
            <p:nvPr/>
          </p:nvGrpSpPr>
          <p:grpSpPr>
            <a:xfrm>
              <a:off x="2528353" y="1589637"/>
              <a:ext cx="1203272" cy="2144649"/>
              <a:chOff x="945069" y="1611098"/>
              <a:chExt cx="1391414" cy="2144649"/>
            </a:xfrm>
          </p:grpSpPr>
          <p:sp>
            <p:nvSpPr>
              <p:cNvPr id="53" name="Rounded Rectangle 52"/>
              <p:cNvSpPr/>
              <p:nvPr/>
            </p:nvSpPr>
            <p:spPr bwMode="gray">
              <a:xfrm>
                <a:off x="945069" y="1611098"/>
                <a:ext cx="1391414" cy="2144649"/>
              </a:xfrm>
              <a:prstGeom prst="roundRect">
                <a:avLst/>
              </a:prstGeom>
              <a:solidFill>
                <a:schemeClr val="accent4"/>
              </a:solidFill>
              <a:ln w="19050">
                <a:noFill/>
              </a:ln>
              <a:effectLst>
                <a:outerShdw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54" name="Rectangle 53"/>
              <p:cNvSpPr/>
              <p:nvPr/>
            </p:nvSpPr>
            <p:spPr bwMode="gray">
              <a:xfrm>
                <a:off x="1065043" y="1877340"/>
                <a:ext cx="1151467" cy="1464733"/>
              </a:xfrm>
              <a:prstGeom prst="rect">
                <a:avLst/>
              </a:prstGeom>
              <a:solidFill>
                <a:schemeClr val="bg2"/>
              </a:solid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err="1">
                  <a:solidFill>
                    <a:srgbClr val="FFFFFF"/>
                  </a:solidFill>
                  <a:latin typeface="Arial"/>
                </a:endParaRPr>
              </a:p>
            </p:txBody>
          </p:sp>
        </p:grpSp>
        <p:sp>
          <p:nvSpPr>
            <p:cNvPr id="51" name="Oval 50"/>
            <p:cNvSpPr/>
            <p:nvPr/>
          </p:nvSpPr>
          <p:spPr bwMode="gray">
            <a:xfrm>
              <a:off x="3001973" y="3405388"/>
              <a:ext cx="256032" cy="25336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52" name="Rounded Rectangle 51"/>
            <p:cNvSpPr/>
            <p:nvPr/>
          </p:nvSpPr>
          <p:spPr bwMode="gray">
            <a:xfrm>
              <a:off x="2943963" y="1705980"/>
              <a:ext cx="372052" cy="68884"/>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gr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84" y="2309349"/>
            <a:ext cx="482607" cy="505856"/>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791" y="3855438"/>
            <a:ext cx="482607" cy="380913"/>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8059" y="5239909"/>
            <a:ext cx="482607" cy="413284"/>
          </a:xfrm>
          <a:prstGeom prst="rect">
            <a:avLst/>
          </a:prstGeom>
        </p:spPr>
      </p:pic>
      <p:pic>
        <p:nvPicPr>
          <p:cNvPr id="63" name="Picture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181" y="5901498"/>
            <a:ext cx="482607" cy="480561"/>
          </a:xfrm>
          <a:prstGeom prst="rect">
            <a:avLst/>
          </a:prstGeom>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3607" y="3748257"/>
            <a:ext cx="482607" cy="478960"/>
          </a:xfrm>
          <a:prstGeom prst="rect">
            <a:avLst/>
          </a:prstGeom>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2181" y="1843176"/>
            <a:ext cx="482607" cy="337996"/>
          </a:xfrm>
          <a:prstGeom prst="rect">
            <a:avLst/>
          </a:prstGeom>
        </p:spPr>
      </p:pic>
      <p:sp>
        <p:nvSpPr>
          <p:cNvPr id="67" name="TextBox 66"/>
          <p:cNvSpPr txBox="1"/>
          <p:nvPr/>
        </p:nvSpPr>
        <p:spPr bwMode="gray">
          <a:xfrm>
            <a:off x="5679887" y="6459573"/>
            <a:ext cx="667191" cy="219932"/>
          </a:xfrm>
          <a:prstGeom prst="rect">
            <a:avLst/>
          </a:prstGeom>
          <a:noFill/>
        </p:spPr>
        <p:txBody>
          <a:bodyPr wrap="square" lIns="0" tIns="0" rIns="0" bIns="0" rtlCol="0">
            <a:spAutoFit/>
          </a:bodyPr>
          <a:lstStyle/>
          <a:p>
            <a:pPr algn="ctr" defTabSz="914418">
              <a:spcBef>
                <a:spcPts val="714"/>
              </a:spcBef>
            </a:pPr>
            <a:r>
              <a:rPr lang="en-US" sz="1429" b="1">
                <a:solidFill>
                  <a:srgbClr val="333E48"/>
                </a:solidFill>
                <a:latin typeface="Arial"/>
              </a:rPr>
              <a:t>GPS</a:t>
            </a:r>
            <a:endParaRPr lang="en-US" sz="1429">
              <a:solidFill>
                <a:srgbClr val="333E48"/>
              </a:solidFill>
              <a:latin typeface="Arial"/>
            </a:endParaRPr>
          </a:p>
        </p:txBody>
      </p:sp>
      <p:sp>
        <p:nvSpPr>
          <p:cNvPr id="68" name="TextBox 67"/>
          <p:cNvSpPr txBox="1"/>
          <p:nvPr/>
        </p:nvSpPr>
        <p:spPr bwMode="gray">
          <a:xfrm>
            <a:off x="3095443" y="2452356"/>
            <a:ext cx="873906" cy="219932"/>
          </a:xfrm>
          <a:prstGeom prst="rect">
            <a:avLst/>
          </a:prstGeom>
          <a:noFill/>
        </p:spPr>
        <p:txBody>
          <a:bodyPr wrap="square" lIns="0" tIns="0" rIns="0" bIns="0" rtlCol="0">
            <a:spAutoFit/>
          </a:bodyPr>
          <a:lstStyle/>
          <a:p>
            <a:pPr algn="r" defTabSz="914418">
              <a:spcBef>
                <a:spcPts val="714"/>
              </a:spcBef>
            </a:pPr>
            <a:r>
              <a:rPr lang="en-US" sz="1429" b="1">
                <a:solidFill>
                  <a:srgbClr val="333E48"/>
                </a:solidFill>
                <a:latin typeface="Arial"/>
              </a:rPr>
              <a:t>Phone</a:t>
            </a:r>
            <a:endParaRPr lang="en-US" sz="1429">
              <a:solidFill>
                <a:srgbClr val="333E48"/>
              </a:solidFill>
              <a:latin typeface="Arial"/>
            </a:endParaRPr>
          </a:p>
        </p:txBody>
      </p:sp>
      <p:sp>
        <p:nvSpPr>
          <p:cNvPr id="69" name="TextBox 68"/>
          <p:cNvSpPr txBox="1"/>
          <p:nvPr/>
        </p:nvSpPr>
        <p:spPr bwMode="gray">
          <a:xfrm>
            <a:off x="2609906" y="3937343"/>
            <a:ext cx="898430"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Camera</a:t>
            </a:r>
            <a:endParaRPr lang="en-US" sz="1429">
              <a:solidFill>
                <a:srgbClr val="333E48"/>
              </a:solidFill>
              <a:latin typeface="Arial"/>
            </a:endParaRPr>
          </a:p>
        </p:txBody>
      </p:sp>
      <p:sp>
        <p:nvSpPr>
          <p:cNvPr id="70" name="TextBox 69"/>
          <p:cNvSpPr txBox="1"/>
          <p:nvPr/>
        </p:nvSpPr>
        <p:spPr bwMode="gray">
          <a:xfrm>
            <a:off x="3282194" y="5226710"/>
            <a:ext cx="687154" cy="439864"/>
          </a:xfrm>
          <a:prstGeom prst="rect">
            <a:avLst/>
          </a:prstGeom>
          <a:noFill/>
        </p:spPr>
        <p:txBody>
          <a:bodyPr wrap="square" lIns="0" tIns="0" rIns="0" bIns="0" rtlCol="0">
            <a:spAutoFit/>
          </a:bodyPr>
          <a:lstStyle/>
          <a:p>
            <a:pPr algn="r" defTabSz="914418">
              <a:spcBef>
                <a:spcPts val="714"/>
              </a:spcBef>
            </a:pPr>
            <a:r>
              <a:rPr lang="en-US" sz="1429" b="1">
                <a:solidFill>
                  <a:srgbClr val="333E48"/>
                </a:solidFill>
                <a:latin typeface="Arial"/>
              </a:rPr>
              <a:t>Video </a:t>
            </a:r>
            <a:br>
              <a:rPr lang="en-US" sz="1429" b="1">
                <a:solidFill>
                  <a:srgbClr val="333E48"/>
                </a:solidFill>
                <a:latin typeface="Arial"/>
              </a:rPr>
            </a:br>
            <a:r>
              <a:rPr lang="en-US" sz="1429" b="1">
                <a:solidFill>
                  <a:srgbClr val="333E48"/>
                </a:solidFill>
                <a:latin typeface="Arial"/>
              </a:rPr>
              <a:t>Camera</a:t>
            </a:r>
            <a:endParaRPr lang="en-US" sz="1429">
              <a:solidFill>
                <a:srgbClr val="333E48"/>
              </a:solidFill>
              <a:latin typeface="Arial"/>
            </a:endParaRPr>
          </a:p>
        </p:txBody>
      </p:sp>
      <p:cxnSp>
        <p:nvCxnSpPr>
          <p:cNvPr id="75" name="Straight Connector 74"/>
          <p:cNvCxnSpPr/>
          <p:nvPr/>
        </p:nvCxnSpPr>
        <p:spPr bwMode="gray">
          <a:xfrm flipH="1" flipV="1">
            <a:off x="6013483" y="2336942"/>
            <a:ext cx="6454" cy="436436"/>
          </a:xfrm>
          <a:prstGeom prst="line">
            <a:avLst/>
          </a:prstGeom>
          <a:no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bwMode="gray">
          <a:xfrm>
            <a:off x="6013484" y="5319200"/>
            <a:ext cx="1" cy="444137"/>
          </a:xfrm>
          <a:prstGeom prst="line">
            <a:avLst/>
          </a:prstGeom>
          <a:no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bwMode="gray">
          <a:xfrm>
            <a:off x="6920541" y="4928916"/>
            <a:ext cx="300446" cy="235131"/>
          </a:xfrm>
          <a:prstGeom prst="line">
            <a:avLst/>
          </a:prstGeom>
          <a:no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bwMode="gray">
          <a:xfrm flipV="1">
            <a:off x="7287832" y="4000500"/>
            <a:ext cx="444137" cy="0"/>
          </a:xfrm>
          <a:prstGeom prst="line">
            <a:avLst/>
          </a:prstGeom>
          <a:no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7450" y="2336941"/>
            <a:ext cx="653143" cy="450669"/>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8864" y="5146106"/>
            <a:ext cx="653143" cy="600890"/>
          </a:xfrm>
          <a:prstGeom prst="rect">
            <a:avLst/>
          </a:prstGeom>
        </p:spPr>
      </p:pic>
      <p:sp>
        <p:nvSpPr>
          <p:cNvPr id="45" name="Text Placeholder 4"/>
          <p:cNvSpPr>
            <a:spLocks noGrp="1"/>
          </p:cNvSpPr>
          <p:nvPr>
            <p:ph type="body" sz="quarter" idx="27"/>
          </p:nvPr>
        </p:nvSpPr>
        <p:spPr>
          <a:xfrm>
            <a:off x="7794171" y="6720398"/>
            <a:ext cx="2873829" cy="137602"/>
          </a:xfrm>
        </p:spPr>
        <p:txBody>
          <a:bodyPr/>
          <a:lstStyle/>
          <a:p>
            <a:pPr algn="r"/>
            <a:r>
              <a:rPr lang="en-US" smtClean="0"/>
              <a:t>Service Line Strategy Advisor </a:t>
            </a:r>
            <a:r>
              <a:rPr lang="en-US"/>
              <a:t>research and analysis</a:t>
            </a:r>
            <a:r>
              <a:rPr lang="en-US" smtClean="0"/>
              <a:t>.</a:t>
            </a:r>
            <a:endParaRPr lang="en-US"/>
          </a:p>
        </p:txBody>
      </p:sp>
      <p:pic>
        <p:nvPicPr>
          <p:cNvPr id="42" name="Picture 41"/>
          <p:cNvPicPr>
            <a:picLocks noChangeAspect="1"/>
          </p:cNvPicPr>
          <p:nvPr/>
        </p:nvPicPr>
        <p:blipFill>
          <a:blip r:embed="rId11"/>
          <a:stretch>
            <a:fillRect/>
          </a:stretch>
        </p:blipFill>
        <p:spPr>
          <a:xfrm>
            <a:off x="94700" y="5319200"/>
            <a:ext cx="1524132" cy="1268078"/>
          </a:xfrm>
          <a:prstGeom prst="rect">
            <a:avLst/>
          </a:prstGeom>
        </p:spPr>
      </p:pic>
    </p:spTree>
    <p:extLst>
      <p:ext uri="{BB962C8B-B14F-4D97-AF65-F5344CB8AC3E}">
        <p14:creationId xmlns:p14="http://schemas.microsoft.com/office/powerpoint/2010/main" val="750545646"/>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982107" y="454148"/>
            <a:ext cx="8513163" cy="395713"/>
          </a:xfrm>
        </p:spPr>
        <p:txBody>
          <a:bodyPr/>
          <a:lstStyle/>
          <a:p>
            <a:r>
              <a:rPr lang="en-US" smtClean="0"/>
              <a:t>Smartphone Ownership Now Comparable to Laptops</a:t>
            </a:r>
            <a:endParaRPr lang="en-US"/>
          </a:p>
        </p:txBody>
      </p:sp>
      <p:sp>
        <p:nvSpPr>
          <p:cNvPr id="3" name="Text Placeholder 2"/>
          <p:cNvSpPr>
            <a:spLocks noGrp="1"/>
          </p:cNvSpPr>
          <p:nvPr>
            <p:ph type="body" sz="quarter" idx="25"/>
          </p:nvPr>
        </p:nvSpPr>
        <p:spPr/>
        <p:txBody>
          <a:bodyPr/>
          <a:lstStyle/>
          <a:p>
            <a:r>
              <a:rPr lang="en-US" smtClean="0"/>
              <a:t>Tablet and Smartphones Outpace Other Technologies </a:t>
            </a:r>
            <a:endParaRPr lang="en-US"/>
          </a:p>
        </p:txBody>
      </p:sp>
      <p:graphicFrame>
        <p:nvGraphicFramePr>
          <p:cNvPr id="7" name="Chart 6"/>
          <p:cNvGraphicFramePr/>
          <p:nvPr>
            <p:extLst/>
          </p:nvPr>
        </p:nvGraphicFramePr>
        <p:xfrm>
          <a:off x="1881086" y="2071215"/>
          <a:ext cx="4617357" cy="3275790"/>
        </p:xfrm>
        <a:graphic>
          <a:graphicData uri="http://schemas.openxmlformats.org/drawingml/2006/chart">
            <c:chart xmlns:c="http://schemas.openxmlformats.org/drawingml/2006/chart" r:id="rId3"/>
          </a:graphicData>
        </a:graphic>
      </p:graphicFrame>
      <p:sp>
        <p:nvSpPr>
          <p:cNvPr id="17" name="TextBox 16"/>
          <p:cNvSpPr txBox="1"/>
          <p:nvPr/>
        </p:nvSpPr>
        <p:spPr bwMode="gray">
          <a:xfrm>
            <a:off x="2101709" y="1525676"/>
            <a:ext cx="4714697" cy="483466"/>
          </a:xfrm>
          <a:prstGeom prst="rect">
            <a:avLst/>
          </a:prstGeom>
          <a:noFill/>
        </p:spPr>
        <p:txBody>
          <a:bodyPr wrap="square" lIns="0" tIns="0" rIns="0" bIns="0" rtlCol="0">
            <a:spAutoFit/>
          </a:bodyPr>
          <a:lstStyle/>
          <a:p>
            <a:pPr>
              <a:spcBef>
                <a:spcPts val="714"/>
              </a:spcBef>
            </a:pPr>
            <a:r>
              <a:rPr lang="en-US" sz="1571" b="1"/>
              <a:t>Trends in Consumer Ownership of Digital Technologies Among U.S. Adults</a:t>
            </a:r>
            <a:r>
              <a:rPr lang="en-US" sz="1571" b="1" baseline="30000"/>
              <a:t>1</a:t>
            </a:r>
            <a:endParaRPr lang="en-US" sz="1571" b="1"/>
          </a:p>
        </p:txBody>
      </p:sp>
      <p:sp>
        <p:nvSpPr>
          <p:cNvPr id="21" name="TextBox 20"/>
          <p:cNvSpPr txBox="1"/>
          <p:nvPr/>
        </p:nvSpPr>
        <p:spPr bwMode="gray">
          <a:xfrm>
            <a:off x="2093922" y="5388287"/>
            <a:ext cx="8117784" cy="760804"/>
          </a:xfrm>
          <a:prstGeom prst="rect">
            <a:avLst/>
          </a:prstGeom>
          <a:solidFill>
            <a:schemeClr val="accent1"/>
          </a:solidFill>
          <a:ln w="6350">
            <a:solidFill>
              <a:schemeClr val="bg1"/>
            </a:solidFill>
          </a:ln>
        </p:spPr>
        <p:txBody>
          <a:bodyPr wrap="square" lIns="261257" tIns="391886" rIns="261257" bIns="0" rtlCol="0">
            <a:noAutofit/>
          </a:bodyPr>
          <a:lstStyle/>
          <a:p>
            <a:pPr>
              <a:spcBef>
                <a:spcPts val="714"/>
              </a:spcBef>
            </a:pPr>
            <a:endParaRPr lang="en-US" sz="1429"/>
          </a:p>
        </p:txBody>
      </p:sp>
      <p:sp>
        <p:nvSpPr>
          <p:cNvPr id="22" name="TextBox 21"/>
          <p:cNvSpPr txBox="1"/>
          <p:nvPr/>
        </p:nvSpPr>
        <p:spPr bwMode="gray">
          <a:xfrm>
            <a:off x="1897517" y="5683156"/>
            <a:ext cx="8698581" cy="263790"/>
          </a:xfrm>
          <a:prstGeom prst="rect">
            <a:avLst/>
          </a:prstGeom>
          <a:noFill/>
        </p:spPr>
        <p:txBody>
          <a:bodyPr wrap="square" lIns="0" tIns="0" rIns="0" bIns="0" rtlCol="0">
            <a:spAutoFit/>
          </a:bodyPr>
          <a:lstStyle/>
          <a:p>
            <a:pPr algn="ctr">
              <a:spcBef>
                <a:spcPts val="714"/>
              </a:spcBef>
            </a:pPr>
            <a:r>
              <a:rPr lang="en-US" sz="1429"/>
              <a:t>Smartphone adoption among adults aged 65+ in the U.S. has </a:t>
            </a:r>
            <a:r>
              <a:rPr lang="en-US" sz="1714" b="1">
                <a:solidFill>
                  <a:schemeClr val="accent6"/>
                </a:solidFill>
              </a:rPr>
              <a:t>quadrupled</a:t>
            </a:r>
            <a:r>
              <a:rPr lang="en-US" sz="1429">
                <a:solidFill>
                  <a:schemeClr val="accent6"/>
                </a:solidFill>
              </a:rPr>
              <a:t> </a:t>
            </a:r>
            <a:r>
              <a:rPr lang="en-US" sz="1429"/>
              <a:t>in the last 5 years</a:t>
            </a:r>
            <a:r>
              <a:rPr lang="en-US" sz="1429" baseline="30000"/>
              <a:t>2</a:t>
            </a:r>
            <a:r>
              <a:rPr lang="en-US" sz="1429"/>
              <a:t> </a:t>
            </a:r>
          </a:p>
        </p:txBody>
      </p:sp>
      <p:grpSp>
        <p:nvGrpSpPr>
          <p:cNvPr id="27" name="Group 26"/>
          <p:cNvGrpSpPr/>
          <p:nvPr/>
        </p:nvGrpSpPr>
        <p:grpSpPr>
          <a:xfrm>
            <a:off x="2093923" y="5388288"/>
            <a:ext cx="456271" cy="312390"/>
            <a:chOff x="4454248" y="2003891"/>
            <a:chExt cx="319390" cy="218673"/>
          </a:xfrm>
        </p:grpSpPr>
        <p:sp>
          <p:nvSpPr>
            <p:cNvPr id="28" name="Freeform 27"/>
            <p:cNvSpPr/>
            <p:nvPr/>
          </p:nvSpPr>
          <p:spPr bwMode="gray">
            <a:xfrm flipH="1">
              <a:off x="4454248" y="2003891"/>
              <a:ext cx="319390" cy="218673"/>
            </a:xfrm>
            <a:custGeom>
              <a:gdLst>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latin typeface="+mj-lt"/>
              </a:endParaRPr>
            </a:p>
          </p:txBody>
        </p:sp>
        <p:sp>
          <p:nvSpPr>
            <p:cNvPr id="29" name="Freeform 28"/>
            <p:cNvSpPr/>
            <p:nvPr/>
          </p:nvSpPr>
          <p:spPr bwMode="gray">
            <a:xfrm rot="1510923" flipV="1">
              <a:off x="4532332" y="2017279"/>
              <a:ext cx="84539" cy="176966"/>
            </a:xfrm>
            <a:custGeom>
              <a:gdLst>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 name="connsiteX6" fmla="*/ 0 w 183356"/>
                <a:gd name="connsiteY6" fmla="*/ 0 h 137517"/>
                <a:gd name="connsiteX7" fmla="*/ 0 w 183356"/>
                <a:gd name="connsiteY7" fmla="*/ 0 h 137517"/>
                <a:gd name="connsiteX8" fmla="*/ 45839 w 183356"/>
                <a:gd name="connsiteY8" fmla="*/ 0 h 137517"/>
                <a:gd name="connsiteX9" fmla="*/ 45839 w 183356"/>
                <a:gd name="connsiteY9" fmla="*/ 0 h 137517"/>
                <a:gd name="connsiteX10" fmla="*/ 45839 w 183356"/>
                <a:gd name="connsiteY10" fmla="*/ 45839 h 183356"/>
                <a:gd name="connsiteX11" fmla="*/ 137279 w 183356"/>
                <a:gd name="connsiteY11" fmla="*/ 91440 h 183356"/>
                <a:gd name="connsiteX12" fmla="*/ 0 w 183356"/>
                <a:gd name="connsiteY12" fmla="*/ 45839 h 1833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3">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algn="ctr" defTabSz="2091006"/>
              <a:endParaRPr lang="en-US" sz="1429">
                <a:solidFill>
                  <a:schemeClr val="bg2"/>
                </a:solidFill>
                <a:latin typeface="+mj-lt"/>
              </a:endParaRPr>
            </a:p>
          </p:txBody>
        </p:sp>
      </p:grpSp>
      <p:sp>
        <p:nvSpPr>
          <p:cNvPr id="35" name="Text Placeholder 5"/>
          <p:cNvSpPr>
            <a:spLocks noGrp="1"/>
          </p:cNvSpPr>
          <p:nvPr>
            <p:ph type="body" sz="quarter" idx="28"/>
          </p:nvPr>
        </p:nvSpPr>
        <p:spPr>
          <a:xfrm>
            <a:off x="1524001" y="6447391"/>
            <a:ext cx="3373850" cy="232628"/>
          </a:xfrm>
        </p:spPr>
        <p:txBody>
          <a:bodyPr/>
          <a:lstStyle/>
          <a:p>
            <a:r>
              <a:rPr lang="en-US" smtClean="0"/>
              <a:t>Pew Research Center, 2017.</a:t>
            </a:r>
          </a:p>
          <a:p>
            <a:pPr marL="0" indent="0">
              <a:buNone/>
            </a:pPr>
            <a:r>
              <a:rPr lang="en-US" smtClean="0"/>
              <a:t>2) Anderson &amp;Perrin, 2017.</a:t>
            </a:r>
            <a:endParaRPr lang="en-US"/>
          </a:p>
        </p:txBody>
      </p:sp>
      <p:sp>
        <p:nvSpPr>
          <p:cNvPr id="25" name="TextBox 24"/>
          <p:cNvSpPr txBox="1"/>
          <p:nvPr/>
        </p:nvSpPr>
        <p:spPr bwMode="gray">
          <a:xfrm>
            <a:off x="6915535" y="1525676"/>
            <a:ext cx="3296170" cy="483466"/>
          </a:xfrm>
          <a:prstGeom prst="rect">
            <a:avLst/>
          </a:prstGeom>
          <a:noFill/>
        </p:spPr>
        <p:txBody>
          <a:bodyPr wrap="square" lIns="0" tIns="0" rIns="0" bIns="0" rtlCol="0">
            <a:spAutoFit/>
          </a:bodyPr>
          <a:lstStyle/>
          <a:p>
            <a:r>
              <a:rPr lang="en-US" sz="1571" b="1"/>
              <a:t>Smartphone Ownership of U.S. Adults, by Age</a:t>
            </a:r>
            <a:r>
              <a:rPr lang="en-US" sz="1571" b="1" baseline="30000"/>
              <a:t>1</a:t>
            </a:r>
            <a:endParaRPr lang="en-US" sz="1571" b="1"/>
          </a:p>
        </p:txBody>
      </p:sp>
      <p:graphicFrame>
        <p:nvGraphicFramePr>
          <p:cNvPr id="31" name="Chart 30"/>
          <p:cNvGraphicFramePr/>
          <p:nvPr>
            <p:extLst/>
          </p:nvPr>
        </p:nvGraphicFramePr>
        <p:xfrm>
          <a:off x="6750760" y="2326021"/>
          <a:ext cx="3272063" cy="2894189"/>
        </p:xfrm>
        <a:graphic>
          <a:graphicData uri="http://schemas.openxmlformats.org/drawingml/2006/chart">
            <c:chart xmlns:c="http://schemas.openxmlformats.org/drawingml/2006/chart" r:id="rId4"/>
          </a:graphicData>
        </a:graphic>
      </p:graphicFrame>
      <p:pic>
        <p:nvPicPr>
          <p:cNvPr id="16" name="Picture 15"/>
          <p:cNvPicPr>
            <a:picLocks noChangeAspect="1"/>
          </p:cNvPicPr>
          <p:nvPr/>
        </p:nvPicPr>
        <p:blipFill>
          <a:blip r:embed="rId5"/>
          <a:stretch>
            <a:fillRect/>
          </a:stretch>
        </p:blipFill>
        <p:spPr>
          <a:xfrm>
            <a:off x="0" y="5134650"/>
            <a:ext cx="1524132" cy="1268078"/>
          </a:xfrm>
          <a:prstGeom prst="rect">
            <a:avLst/>
          </a:prstGeom>
        </p:spPr>
      </p:pic>
      <p:sp>
        <p:nvSpPr>
          <p:cNvPr id="4" name="Text Placeholder 3"/>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226541961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982107" y="454148"/>
            <a:ext cx="8227786" cy="395713"/>
          </a:xfrm>
        </p:spPr>
        <p:txBody>
          <a:bodyPr/>
          <a:lstStyle/>
          <a:p>
            <a:r>
              <a:rPr lang="en-US" smtClean="0"/>
              <a:t>Wearables May Soon Offer Diagnostic Capabilities</a:t>
            </a:r>
            <a:endParaRPr lang="en-US"/>
          </a:p>
        </p:txBody>
      </p:sp>
      <p:sp>
        <p:nvSpPr>
          <p:cNvPr id="3" name="Text Placeholder 2"/>
          <p:cNvSpPr>
            <a:spLocks noGrp="1"/>
          </p:cNvSpPr>
          <p:nvPr>
            <p:ph type="body" sz="quarter" idx="25"/>
          </p:nvPr>
        </p:nvSpPr>
        <p:spPr>
          <a:xfrm>
            <a:off x="1982107" y="1026223"/>
            <a:ext cx="8229600" cy="307777"/>
          </a:xfrm>
        </p:spPr>
        <p:txBody>
          <a:bodyPr/>
          <a:lstStyle/>
          <a:p>
            <a:r>
              <a:rPr lang="en-US"/>
              <a:t>Mobile App Promotes Ongoing Self-Management for Epilepsy </a:t>
            </a:r>
            <a:r>
              <a:rPr lang="en-US" smtClean="0"/>
              <a:t>Patients</a:t>
            </a:r>
            <a:endParaRPr lang="en-US"/>
          </a:p>
        </p:txBody>
      </p:sp>
      <p:sp>
        <p:nvSpPr>
          <p:cNvPr id="5" name="Text Placeholder 4"/>
          <p:cNvSpPr>
            <a:spLocks noGrp="1"/>
          </p:cNvSpPr>
          <p:nvPr>
            <p:ph type="body" sz="quarter" idx="27"/>
          </p:nvPr>
        </p:nvSpPr>
        <p:spPr>
          <a:xfrm>
            <a:off x="6275434" y="6500594"/>
            <a:ext cx="4392566" cy="357406"/>
          </a:xfrm>
        </p:spPr>
        <p:txBody>
          <a:bodyPr/>
          <a:lstStyle/>
          <a:p>
            <a:r>
              <a:rPr lang="en-US" smtClean="0"/>
              <a:t>Sources: </a:t>
            </a:r>
            <a:r>
              <a:rPr lang="en-US"/>
              <a:t>Krauss G, </a:t>
            </a:r>
            <a:r>
              <a:rPr lang="en-US" smtClean="0"/>
              <a:t>“Johns Hopkins EpiWatch: </a:t>
            </a:r>
            <a:r>
              <a:rPr lang="en-US"/>
              <a:t>App and Research Study</a:t>
            </a:r>
            <a:r>
              <a:rPr lang="en-US" smtClean="0"/>
              <a:t>,” http</a:t>
            </a:r>
            <a:r>
              <a:rPr lang="en-US"/>
              <a:t>://www.hopkinsmedicine.org/epiwatch/; </a:t>
            </a:r>
            <a:r>
              <a:rPr lang="en-US" smtClean="0"/>
              <a:t>Service Line Strategy Advisor interviews, research, and </a:t>
            </a:r>
            <a:r>
              <a:rPr lang="en-US"/>
              <a:t>analysis</a:t>
            </a:r>
            <a:r>
              <a:rPr lang="en-US" smtClean="0"/>
              <a:t>.</a:t>
            </a:r>
            <a:endParaRPr lang="en-US"/>
          </a:p>
        </p:txBody>
      </p:sp>
      <p:grpSp>
        <p:nvGrpSpPr>
          <p:cNvPr id="8" name="Group 576"/>
          <p:cNvGrpSpPr>
            <a:grpSpLocks noChangeAspect="1"/>
          </p:cNvGrpSpPr>
          <p:nvPr/>
        </p:nvGrpSpPr>
        <p:grpSpPr>
          <a:xfrm>
            <a:off x="7701717" y="1717279"/>
            <a:ext cx="2204883" cy="4427063"/>
            <a:chOff x="-1835" y="-173"/>
            <a:chExt cx="1307" cy="2624"/>
          </a:xfrm>
          <a:solidFill>
            <a:schemeClr val="bg1"/>
          </a:solidFill>
          <a:effectLst/>
        </p:grpSpPr>
        <p:sp>
          <p:nvSpPr>
            <p:cNvPr id="9" name="Line 578"/>
            <p:cNvSpPr>
              <a:spLocks noChangeShapeType="1"/>
            </p:cNvSpPr>
            <p:nvPr/>
          </p:nvSpPr>
          <p:spPr bwMode="gray">
            <a:xfrm flipH="1">
              <a:off x="-1831" y="174"/>
              <a:ext cx="5"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 name="Line 579"/>
            <p:cNvSpPr>
              <a:spLocks noChangeShapeType="1"/>
            </p:cNvSpPr>
            <p:nvPr/>
          </p:nvSpPr>
          <p:spPr bwMode="gray">
            <a:xfrm flipH="1">
              <a:off x="-1834" y="175"/>
              <a:ext cx="3"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 name="Line 580"/>
            <p:cNvSpPr>
              <a:spLocks noChangeShapeType="1"/>
            </p:cNvSpPr>
            <p:nvPr/>
          </p:nvSpPr>
          <p:spPr bwMode="gray">
            <a:xfrm flipH="1">
              <a:off x="-1835" y="181"/>
              <a:ext cx="1"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 name="Line 581"/>
            <p:cNvSpPr>
              <a:spLocks noChangeShapeType="1"/>
            </p:cNvSpPr>
            <p:nvPr/>
          </p:nvSpPr>
          <p:spPr bwMode="gray">
            <a:xfrm flipH="1">
              <a:off x="-1835" y="189"/>
              <a:ext cx="0" cy="74"/>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 name="Line 582"/>
            <p:cNvSpPr>
              <a:spLocks noChangeShapeType="1"/>
            </p:cNvSpPr>
            <p:nvPr/>
          </p:nvSpPr>
          <p:spPr bwMode="gray">
            <a:xfrm>
              <a:off x="-1835" y="263"/>
              <a:ext cx="1"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 name="Line 583"/>
            <p:cNvSpPr>
              <a:spLocks noChangeShapeType="1"/>
            </p:cNvSpPr>
            <p:nvPr/>
          </p:nvSpPr>
          <p:spPr bwMode="gray">
            <a:xfrm>
              <a:off x="-1834" y="270"/>
              <a:ext cx="3"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5" name="Line 584"/>
            <p:cNvSpPr>
              <a:spLocks noChangeShapeType="1"/>
            </p:cNvSpPr>
            <p:nvPr/>
          </p:nvSpPr>
          <p:spPr bwMode="gray">
            <a:xfrm>
              <a:off x="-1831" y="275"/>
              <a:ext cx="5" cy="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6" name="Line 585"/>
            <p:cNvSpPr>
              <a:spLocks noChangeShapeType="1"/>
            </p:cNvSpPr>
            <p:nvPr/>
          </p:nvSpPr>
          <p:spPr bwMode="gray">
            <a:xfrm flipV="1">
              <a:off x="-1826" y="275"/>
              <a:ext cx="5" cy="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7" name="Line 586"/>
            <p:cNvSpPr>
              <a:spLocks noChangeShapeType="1"/>
            </p:cNvSpPr>
            <p:nvPr/>
          </p:nvSpPr>
          <p:spPr bwMode="gray">
            <a:xfrm flipV="1">
              <a:off x="-1821" y="270"/>
              <a:ext cx="3"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8" name="Line 587"/>
            <p:cNvSpPr>
              <a:spLocks noChangeShapeType="1"/>
            </p:cNvSpPr>
            <p:nvPr/>
          </p:nvSpPr>
          <p:spPr bwMode="gray">
            <a:xfrm flipV="1">
              <a:off x="-1818" y="263"/>
              <a:ext cx="1"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9" name="Line 588"/>
            <p:cNvSpPr>
              <a:spLocks noChangeShapeType="1"/>
            </p:cNvSpPr>
            <p:nvPr/>
          </p:nvSpPr>
          <p:spPr bwMode="gray">
            <a:xfrm flipH="1" flipV="1">
              <a:off x="-1817" y="189"/>
              <a:ext cx="0" cy="74"/>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0" name="Line 589"/>
            <p:cNvSpPr>
              <a:spLocks noChangeShapeType="1"/>
            </p:cNvSpPr>
            <p:nvPr/>
          </p:nvSpPr>
          <p:spPr bwMode="gray">
            <a:xfrm flipH="1" flipV="1">
              <a:off x="-1818" y="181"/>
              <a:ext cx="1"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1" name="Line 590"/>
            <p:cNvSpPr>
              <a:spLocks noChangeShapeType="1"/>
            </p:cNvSpPr>
            <p:nvPr/>
          </p:nvSpPr>
          <p:spPr bwMode="gray">
            <a:xfrm flipH="1" flipV="1">
              <a:off x="-1821" y="175"/>
              <a:ext cx="3"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2" name="Line 591"/>
            <p:cNvSpPr>
              <a:spLocks noChangeShapeType="1"/>
            </p:cNvSpPr>
            <p:nvPr/>
          </p:nvSpPr>
          <p:spPr bwMode="gray">
            <a:xfrm flipH="1" flipV="1">
              <a:off x="-1826" y="174"/>
              <a:ext cx="5"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3" name="Line 592"/>
            <p:cNvSpPr>
              <a:spLocks noChangeShapeType="1"/>
            </p:cNvSpPr>
            <p:nvPr/>
          </p:nvSpPr>
          <p:spPr bwMode="gray">
            <a:xfrm flipH="1">
              <a:off x="-1831" y="394"/>
              <a:ext cx="5"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4" name="Line 593"/>
            <p:cNvSpPr>
              <a:spLocks noChangeShapeType="1"/>
            </p:cNvSpPr>
            <p:nvPr/>
          </p:nvSpPr>
          <p:spPr bwMode="gray">
            <a:xfrm flipH="1">
              <a:off x="-1834" y="396"/>
              <a:ext cx="3"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5" name="Line 594"/>
            <p:cNvSpPr>
              <a:spLocks noChangeShapeType="1"/>
            </p:cNvSpPr>
            <p:nvPr/>
          </p:nvSpPr>
          <p:spPr bwMode="gray">
            <a:xfrm flipH="1">
              <a:off x="-1835" y="401"/>
              <a:ext cx="1"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6" name="Line 595"/>
            <p:cNvSpPr>
              <a:spLocks noChangeShapeType="1"/>
            </p:cNvSpPr>
            <p:nvPr/>
          </p:nvSpPr>
          <p:spPr bwMode="gray">
            <a:xfrm flipH="1">
              <a:off x="-1835" y="409"/>
              <a:ext cx="0" cy="16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7" name="Line 596"/>
            <p:cNvSpPr>
              <a:spLocks noChangeShapeType="1"/>
            </p:cNvSpPr>
            <p:nvPr/>
          </p:nvSpPr>
          <p:spPr bwMode="gray">
            <a:xfrm>
              <a:off x="-1835" y="570"/>
              <a:ext cx="1"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8" name="Line 597"/>
            <p:cNvSpPr>
              <a:spLocks noChangeShapeType="1"/>
            </p:cNvSpPr>
            <p:nvPr/>
          </p:nvSpPr>
          <p:spPr bwMode="gray">
            <a:xfrm>
              <a:off x="-1834" y="577"/>
              <a:ext cx="3"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29" name="Line 598"/>
            <p:cNvSpPr>
              <a:spLocks noChangeShapeType="1"/>
            </p:cNvSpPr>
            <p:nvPr/>
          </p:nvSpPr>
          <p:spPr bwMode="gray">
            <a:xfrm>
              <a:off x="-1831" y="582"/>
              <a:ext cx="5" cy="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0" name="Line 599"/>
            <p:cNvSpPr>
              <a:spLocks noChangeShapeType="1"/>
            </p:cNvSpPr>
            <p:nvPr/>
          </p:nvSpPr>
          <p:spPr bwMode="gray">
            <a:xfrm flipV="1">
              <a:off x="-1826" y="582"/>
              <a:ext cx="5" cy="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1" name="Line 600"/>
            <p:cNvSpPr>
              <a:spLocks noChangeShapeType="1"/>
            </p:cNvSpPr>
            <p:nvPr/>
          </p:nvSpPr>
          <p:spPr bwMode="gray">
            <a:xfrm flipV="1">
              <a:off x="-1821" y="577"/>
              <a:ext cx="3"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2" name="Line 601"/>
            <p:cNvSpPr>
              <a:spLocks noChangeShapeType="1"/>
            </p:cNvSpPr>
            <p:nvPr/>
          </p:nvSpPr>
          <p:spPr bwMode="gray">
            <a:xfrm flipV="1">
              <a:off x="-1818" y="570"/>
              <a:ext cx="1"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3" name="Line 602"/>
            <p:cNvSpPr>
              <a:spLocks noChangeShapeType="1"/>
            </p:cNvSpPr>
            <p:nvPr/>
          </p:nvSpPr>
          <p:spPr bwMode="gray">
            <a:xfrm flipH="1" flipV="1">
              <a:off x="-1817" y="409"/>
              <a:ext cx="0" cy="16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4" name="Line 603"/>
            <p:cNvSpPr>
              <a:spLocks noChangeShapeType="1"/>
            </p:cNvSpPr>
            <p:nvPr/>
          </p:nvSpPr>
          <p:spPr bwMode="gray">
            <a:xfrm flipH="1" flipV="1">
              <a:off x="-1818" y="401"/>
              <a:ext cx="1"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5" name="Line 604"/>
            <p:cNvSpPr>
              <a:spLocks noChangeShapeType="1"/>
            </p:cNvSpPr>
            <p:nvPr/>
          </p:nvSpPr>
          <p:spPr bwMode="gray">
            <a:xfrm flipH="1" flipV="1">
              <a:off x="-1821" y="396"/>
              <a:ext cx="3"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6" name="Line 605"/>
            <p:cNvSpPr>
              <a:spLocks noChangeShapeType="1"/>
            </p:cNvSpPr>
            <p:nvPr/>
          </p:nvSpPr>
          <p:spPr bwMode="gray">
            <a:xfrm flipH="1" flipV="1">
              <a:off x="-1826" y="394"/>
              <a:ext cx="5"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7" name="Line 606"/>
            <p:cNvSpPr>
              <a:spLocks noChangeShapeType="1"/>
            </p:cNvSpPr>
            <p:nvPr/>
          </p:nvSpPr>
          <p:spPr bwMode="gray">
            <a:xfrm flipH="1">
              <a:off x="-1831" y="634"/>
              <a:ext cx="5"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8" name="Line 607"/>
            <p:cNvSpPr>
              <a:spLocks noChangeShapeType="1"/>
            </p:cNvSpPr>
            <p:nvPr/>
          </p:nvSpPr>
          <p:spPr bwMode="gray">
            <a:xfrm flipH="1">
              <a:off x="-1834" y="636"/>
              <a:ext cx="3"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39" name="Line 608"/>
            <p:cNvSpPr>
              <a:spLocks noChangeShapeType="1"/>
            </p:cNvSpPr>
            <p:nvPr/>
          </p:nvSpPr>
          <p:spPr bwMode="gray">
            <a:xfrm flipH="1">
              <a:off x="-1835" y="642"/>
              <a:ext cx="1"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0" name="Line 609"/>
            <p:cNvSpPr>
              <a:spLocks noChangeShapeType="1"/>
            </p:cNvSpPr>
            <p:nvPr/>
          </p:nvSpPr>
          <p:spPr bwMode="gray">
            <a:xfrm flipH="1">
              <a:off x="-1835" y="649"/>
              <a:ext cx="0" cy="16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1" name="Line 610"/>
            <p:cNvSpPr>
              <a:spLocks noChangeShapeType="1"/>
            </p:cNvSpPr>
            <p:nvPr/>
          </p:nvSpPr>
          <p:spPr bwMode="gray">
            <a:xfrm>
              <a:off x="-1835" y="810"/>
              <a:ext cx="1"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2" name="Line 611"/>
            <p:cNvSpPr>
              <a:spLocks noChangeShapeType="1"/>
            </p:cNvSpPr>
            <p:nvPr/>
          </p:nvSpPr>
          <p:spPr bwMode="gray">
            <a:xfrm>
              <a:off x="-1834" y="818"/>
              <a:ext cx="3"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3" name="Line 612"/>
            <p:cNvSpPr>
              <a:spLocks noChangeShapeType="1"/>
            </p:cNvSpPr>
            <p:nvPr/>
          </p:nvSpPr>
          <p:spPr bwMode="gray">
            <a:xfrm>
              <a:off x="-1831" y="823"/>
              <a:ext cx="5"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4" name="Line 613"/>
            <p:cNvSpPr>
              <a:spLocks noChangeShapeType="1"/>
            </p:cNvSpPr>
            <p:nvPr/>
          </p:nvSpPr>
          <p:spPr bwMode="gray">
            <a:xfrm flipV="1">
              <a:off x="-1826" y="823"/>
              <a:ext cx="5"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5" name="Line 614"/>
            <p:cNvSpPr>
              <a:spLocks noChangeShapeType="1"/>
            </p:cNvSpPr>
            <p:nvPr/>
          </p:nvSpPr>
          <p:spPr bwMode="gray">
            <a:xfrm flipV="1">
              <a:off x="-1821" y="818"/>
              <a:ext cx="3"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6" name="Line 615"/>
            <p:cNvSpPr>
              <a:spLocks noChangeShapeType="1"/>
            </p:cNvSpPr>
            <p:nvPr/>
          </p:nvSpPr>
          <p:spPr bwMode="gray">
            <a:xfrm flipV="1">
              <a:off x="-1818" y="810"/>
              <a:ext cx="1"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7" name="Line 616"/>
            <p:cNvSpPr>
              <a:spLocks noChangeShapeType="1"/>
            </p:cNvSpPr>
            <p:nvPr/>
          </p:nvSpPr>
          <p:spPr bwMode="gray">
            <a:xfrm flipH="1" flipV="1">
              <a:off x="-1817" y="649"/>
              <a:ext cx="0" cy="16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8" name="Line 617"/>
            <p:cNvSpPr>
              <a:spLocks noChangeShapeType="1"/>
            </p:cNvSpPr>
            <p:nvPr/>
          </p:nvSpPr>
          <p:spPr bwMode="gray">
            <a:xfrm flipH="1" flipV="1">
              <a:off x="-1818" y="642"/>
              <a:ext cx="1"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49" name="Line 618"/>
            <p:cNvSpPr>
              <a:spLocks noChangeShapeType="1"/>
            </p:cNvSpPr>
            <p:nvPr/>
          </p:nvSpPr>
          <p:spPr bwMode="gray">
            <a:xfrm flipH="1" flipV="1">
              <a:off x="-1821" y="636"/>
              <a:ext cx="3"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0" name="Line 619"/>
            <p:cNvSpPr>
              <a:spLocks noChangeShapeType="1"/>
            </p:cNvSpPr>
            <p:nvPr/>
          </p:nvSpPr>
          <p:spPr bwMode="gray">
            <a:xfrm flipH="1" flipV="1">
              <a:off x="-1826" y="634"/>
              <a:ext cx="5"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1" name="Line 620"/>
            <p:cNvSpPr>
              <a:spLocks noChangeShapeType="1"/>
            </p:cNvSpPr>
            <p:nvPr/>
          </p:nvSpPr>
          <p:spPr bwMode="gray">
            <a:xfrm>
              <a:off x="-548" y="580"/>
              <a:ext cx="2"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2" name="Line 621"/>
            <p:cNvSpPr>
              <a:spLocks noChangeShapeType="1"/>
            </p:cNvSpPr>
            <p:nvPr/>
          </p:nvSpPr>
          <p:spPr bwMode="gray">
            <a:xfrm>
              <a:off x="-546" y="582"/>
              <a:ext cx="3"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3" name="Line 622"/>
            <p:cNvSpPr>
              <a:spLocks noChangeShapeType="1"/>
            </p:cNvSpPr>
            <p:nvPr/>
          </p:nvSpPr>
          <p:spPr bwMode="gray">
            <a:xfrm>
              <a:off x="-543" y="584"/>
              <a:ext cx="4"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4" name="Line 623"/>
            <p:cNvSpPr>
              <a:spLocks noChangeShapeType="1"/>
            </p:cNvSpPr>
            <p:nvPr/>
          </p:nvSpPr>
          <p:spPr bwMode="gray">
            <a:xfrm flipV="1">
              <a:off x="-539" y="582"/>
              <a:ext cx="5" cy="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5" name="Line 624"/>
            <p:cNvSpPr>
              <a:spLocks noChangeShapeType="1"/>
            </p:cNvSpPr>
            <p:nvPr/>
          </p:nvSpPr>
          <p:spPr bwMode="gray">
            <a:xfrm flipV="1">
              <a:off x="-534" y="577"/>
              <a:ext cx="5"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6" name="Line 625"/>
            <p:cNvSpPr>
              <a:spLocks noChangeShapeType="1"/>
            </p:cNvSpPr>
            <p:nvPr/>
          </p:nvSpPr>
          <p:spPr bwMode="gray">
            <a:xfrm flipV="1">
              <a:off x="-529" y="570"/>
              <a:ext cx="1"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7" name="Line 626"/>
            <p:cNvSpPr>
              <a:spLocks noChangeShapeType="1"/>
            </p:cNvSpPr>
            <p:nvPr/>
          </p:nvSpPr>
          <p:spPr bwMode="gray">
            <a:xfrm flipH="1" flipV="1">
              <a:off x="-528" y="409"/>
              <a:ext cx="0" cy="16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8" name="Line 627"/>
            <p:cNvSpPr>
              <a:spLocks noChangeShapeType="1"/>
            </p:cNvSpPr>
            <p:nvPr/>
          </p:nvSpPr>
          <p:spPr bwMode="gray">
            <a:xfrm flipH="1" flipV="1">
              <a:off x="-529" y="401"/>
              <a:ext cx="1"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59" name="Line 628"/>
            <p:cNvSpPr>
              <a:spLocks noChangeShapeType="1"/>
            </p:cNvSpPr>
            <p:nvPr/>
          </p:nvSpPr>
          <p:spPr bwMode="gray">
            <a:xfrm flipH="1" flipV="1">
              <a:off x="-534" y="396"/>
              <a:ext cx="5"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60" name="Line 629"/>
            <p:cNvSpPr>
              <a:spLocks noChangeShapeType="1"/>
            </p:cNvSpPr>
            <p:nvPr/>
          </p:nvSpPr>
          <p:spPr bwMode="gray">
            <a:xfrm flipH="1" flipV="1">
              <a:off x="-539" y="394"/>
              <a:ext cx="5"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61" name="Line 630"/>
            <p:cNvSpPr>
              <a:spLocks noChangeShapeType="1"/>
            </p:cNvSpPr>
            <p:nvPr/>
          </p:nvSpPr>
          <p:spPr bwMode="gray">
            <a:xfrm flipH="1">
              <a:off x="-542" y="394"/>
              <a:ext cx="3" cy="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62" name="Line 631"/>
            <p:cNvSpPr>
              <a:spLocks noChangeShapeType="1"/>
            </p:cNvSpPr>
            <p:nvPr/>
          </p:nvSpPr>
          <p:spPr bwMode="gray">
            <a:xfrm flipH="1">
              <a:off x="-544" y="394"/>
              <a:ext cx="2"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63" name="Line 632"/>
            <p:cNvSpPr>
              <a:spLocks noChangeShapeType="1"/>
            </p:cNvSpPr>
            <p:nvPr/>
          </p:nvSpPr>
          <p:spPr bwMode="gray">
            <a:xfrm flipH="1">
              <a:off x="-547" y="395"/>
              <a:ext cx="3"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64" name="Freeform 633"/>
            <p:cNvSpPr>
              <a:spLocks noEditPoints="1"/>
            </p:cNvSpPr>
            <p:nvPr/>
          </p:nvSpPr>
          <p:spPr bwMode="gray">
            <a:xfrm>
              <a:off x="-1822" y="-173"/>
              <a:ext cx="1278" cy="2624"/>
            </a:xfrm>
            <a:custGeom>
              <a:gdLst>
                <a:gd name="T0" fmla="*/ 347 w 2556"/>
                <a:gd name="T1" fmla="*/ 27 h 5248"/>
                <a:gd name="T2" fmla="*/ 269 w 2556"/>
                <a:gd name="T3" fmla="*/ 51 h 5248"/>
                <a:gd name="T4" fmla="*/ 200 w 2556"/>
                <a:gd name="T5" fmla="*/ 87 h 5248"/>
                <a:gd name="T6" fmla="*/ 113 w 2556"/>
                <a:gd name="T7" fmla="*/ 169 h 5248"/>
                <a:gd name="T8" fmla="*/ 51 w 2556"/>
                <a:gd name="T9" fmla="*/ 270 h 5248"/>
                <a:gd name="T10" fmla="*/ 20 w 2556"/>
                <a:gd name="T11" fmla="*/ 383 h 5248"/>
                <a:gd name="T12" fmla="*/ 20 w 2556"/>
                <a:gd name="T13" fmla="*/ 4865 h 5248"/>
                <a:gd name="T14" fmla="*/ 51 w 2556"/>
                <a:gd name="T15" fmla="*/ 4978 h 5248"/>
                <a:gd name="T16" fmla="*/ 113 w 2556"/>
                <a:gd name="T17" fmla="*/ 5079 h 5248"/>
                <a:gd name="T18" fmla="*/ 200 w 2556"/>
                <a:gd name="T19" fmla="*/ 5161 h 5248"/>
                <a:gd name="T20" fmla="*/ 269 w 2556"/>
                <a:gd name="T21" fmla="*/ 5197 h 5248"/>
                <a:gd name="T22" fmla="*/ 347 w 2556"/>
                <a:gd name="T23" fmla="*/ 5221 h 5248"/>
                <a:gd name="T24" fmla="*/ 2131 w 2556"/>
                <a:gd name="T25" fmla="*/ 5229 h 5248"/>
                <a:gd name="T26" fmla="*/ 2210 w 2556"/>
                <a:gd name="T27" fmla="*/ 5221 h 5248"/>
                <a:gd name="T28" fmla="*/ 2325 w 2556"/>
                <a:gd name="T29" fmla="*/ 5180 h 5248"/>
                <a:gd name="T30" fmla="*/ 2387 w 2556"/>
                <a:gd name="T31" fmla="*/ 5135 h 5248"/>
                <a:gd name="T32" fmla="*/ 2468 w 2556"/>
                <a:gd name="T33" fmla="*/ 5048 h 5248"/>
                <a:gd name="T34" fmla="*/ 2508 w 2556"/>
                <a:gd name="T35" fmla="*/ 4978 h 5248"/>
                <a:gd name="T36" fmla="*/ 2535 w 2556"/>
                <a:gd name="T37" fmla="*/ 4865 h 5248"/>
                <a:gd name="T38" fmla="*/ 2535 w 2556"/>
                <a:gd name="T39" fmla="*/ 383 h 5248"/>
                <a:gd name="T40" fmla="*/ 2508 w 2556"/>
                <a:gd name="T41" fmla="*/ 270 h 5248"/>
                <a:gd name="T42" fmla="*/ 2468 w 2556"/>
                <a:gd name="T43" fmla="*/ 200 h 5248"/>
                <a:gd name="T44" fmla="*/ 2387 w 2556"/>
                <a:gd name="T45" fmla="*/ 113 h 5248"/>
                <a:gd name="T46" fmla="*/ 2325 w 2556"/>
                <a:gd name="T47" fmla="*/ 68 h 5248"/>
                <a:gd name="T48" fmla="*/ 2210 w 2556"/>
                <a:gd name="T49" fmla="*/ 27 h 5248"/>
                <a:gd name="T50" fmla="*/ 2131 w 2556"/>
                <a:gd name="T51" fmla="*/ 19 h 5248"/>
                <a:gd name="T52" fmla="*/ 2144 w 2556"/>
                <a:gd name="T53" fmla="*/ 0 h 5248"/>
                <a:gd name="T54" fmla="*/ 2218 w 2556"/>
                <a:gd name="T55" fmla="*/ 10 h 5248"/>
                <a:gd name="T56" fmla="*/ 2333 w 2556"/>
                <a:gd name="T57" fmla="*/ 51 h 5248"/>
                <a:gd name="T58" fmla="*/ 2401 w 2556"/>
                <a:gd name="T59" fmla="*/ 99 h 5248"/>
                <a:gd name="T60" fmla="*/ 2482 w 2556"/>
                <a:gd name="T61" fmla="*/ 186 h 5248"/>
                <a:gd name="T62" fmla="*/ 2524 w 2556"/>
                <a:gd name="T63" fmla="*/ 264 h 5248"/>
                <a:gd name="T64" fmla="*/ 2554 w 2556"/>
                <a:gd name="T65" fmla="*/ 383 h 5248"/>
                <a:gd name="T66" fmla="*/ 2554 w 2556"/>
                <a:gd name="T67" fmla="*/ 4865 h 5248"/>
                <a:gd name="T68" fmla="*/ 2524 w 2556"/>
                <a:gd name="T69" fmla="*/ 4984 h 5248"/>
                <a:gd name="T70" fmla="*/ 2482 w 2556"/>
                <a:gd name="T71" fmla="*/ 5062 h 5248"/>
                <a:gd name="T72" fmla="*/ 2401 w 2556"/>
                <a:gd name="T73" fmla="*/ 5149 h 5248"/>
                <a:gd name="T74" fmla="*/ 2333 w 2556"/>
                <a:gd name="T75" fmla="*/ 5197 h 5248"/>
                <a:gd name="T76" fmla="*/ 2218 w 2556"/>
                <a:gd name="T77" fmla="*/ 5238 h 5248"/>
                <a:gd name="T78" fmla="*/ 2131 w 2556"/>
                <a:gd name="T79" fmla="*/ 5248 h 5248"/>
                <a:gd name="T80" fmla="*/ 342 w 2556"/>
                <a:gd name="T81" fmla="*/ 5240 h 5248"/>
                <a:gd name="T82" fmla="*/ 261 w 2556"/>
                <a:gd name="T83" fmla="*/ 5215 h 5248"/>
                <a:gd name="T84" fmla="*/ 186 w 2556"/>
                <a:gd name="T85" fmla="*/ 5175 h 5248"/>
                <a:gd name="T86" fmla="*/ 98 w 2556"/>
                <a:gd name="T87" fmla="*/ 5094 h 5248"/>
                <a:gd name="T88" fmla="*/ 35 w 2556"/>
                <a:gd name="T89" fmla="*/ 4990 h 5248"/>
                <a:gd name="T90" fmla="*/ 8 w 2556"/>
                <a:gd name="T91" fmla="*/ 4906 h 5248"/>
                <a:gd name="T92" fmla="*/ 0 w 2556"/>
                <a:gd name="T93" fmla="*/ 426 h 5248"/>
                <a:gd name="T94" fmla="*/ 19 w 2556"/>
                <a:gd name="T95" fmla="*/ 302 h 5248"/>
                <a:gd name="T96" fmla="*/ 52 w 2556"/>
                <a:gd name="T97" fmla="*/ 221 h 5248"/>
                <a:gd name="T98" fmla="*/ 125 w 2556"/>
                <a:gd name="T99" fmla="*/ 126 h 5248"/>
                <a:gd name="T100" fmla="*/ 189 w 2556"/>
                <a:gd name="T101" fmla="*/ 72 h 5248"/>
                <a:gd name="T102" fmla="*/ 299 w 2556"/>
                <a:gd name="T103" fmla="*/ 19 h 5248"/>
                <a:gd name="T104" fmla="*/ 383 w 2556"/>
                <a:gd name="T105" fmla="*/ 2 h 52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56" h="5248">
                  <a:moveTo>
                    <a:pt x="426" y="19"/>
                  </a:moveTo>
                  <a:lnTo>
                    <a:pt x="383" y="21"/>
                  </a:lnTo>
                  <a:lnTo>
                    <a:pt x="347" y="27"/>
                  </a:lnTo>
                  <a:lnTo>
                    <a:pt x="347" y="27"/>
                  </a:lnTo>
                  <a:lnTo>
                    <a:pt x="307" y="37"/>
                  </a:lnTo>
                  <a:lnTo>
                    <a:pt x="269" y="51"/>
                  </a:lnTo>
                  <a:lnTo>
                    <a:pt x="232" y="68"/>
                  </a:lnTo>
                  <a:lnTo>
                    <a:pt x="200" y="87"/>
                  </a:lnTo>
                  <a:lnTo>
                    <a:pt x="200" y="87"/>
                  </a:lnTo>
                  <a:lnTo>
                    <a:pt x="168" y="113"/>
                  </a:lnTo>
                  <a:lnTo>
                    <a:pt x="140" y="140"/>
                  </a:lnTo>
                  <a:lnTo>
                    <a:pt x="113" y="169"/>
                  </a:lnTo>
                  <a:lnTo>
                    <a:pt x="87" y="200"/>
                  </a:lnTo>
                  <a:lnTo>
                    <a:pt x="67" y="235"/>
                  </a:lnTo>
                  <a:lnTo>
                    <a:pt x="51" y="270"/>
                  </a:lnTo>
                  <a:lnTo>
                    <a:pt x="38" y="302"/>
                  </a:lnTo>
                  <a:lnTo>
                    <a:pt x="27" y="342"/>
                  </a:lnTo>
                  <a:lnTo>
                    <a:pt x="20" y="383"/>
                  </a:lnTo>
                  <a:lnTo>
                    <a:pt x="19" y="426"/>
                  </a:lnTo>
                  <a:lnTo>
                    <a:pt x="19" y="4822"/>
                  </a:lnTo>
                  <a:lnTo>
                    <a:pt x="20" y="4865"/>
                  </a:lnTo>
                  <a:lnTo>
                    <a:pt x="27" y="4906"/>
                  </a:lnTo>
                  <a:lnTo>
                    <a:pt x="38" y="4946"/>
                  </a:lnTo>
                  <a:lnTo>
                    <a:pt x="51" y="4978"/>
                  </a:lnTo>
                  <a:lnTo>
                    <a:pt x="67" y="5013"/>
                  </a:lnTo>
                  <a:lnTo>
                    <a:pt x="87" y="5048"/>
                  </a:lnTo>
                  <a:lnTo>
                    <a:pt x="113" y="5079"/>
                  </a:lnTo>
                  <a:lnTo>
                    <a:pt x="140" y="5110"/>
                  </a:lnTo>
                  <a:lnTo>
                    <a:pt x="168" y="5135"/>
                  </a:lnTo>
                  <a:lnTo>
                    <a:pt x="200" y="5161"/>
                  </a:lnTo>
                  <a:lnTo>
                    <a:pt x="200" y="5161"/>
                  </a:lnTo>
                  <a:lnTo>
                    <a:pt x="232" y="5180"/>
                  </a:lnTo>
                  <a:lnTo>
                    <a:pt x="269" y="5197"/>
                  </a:lnTo>
                  <a:lnTo>
                    <a:pt x="307" y="5211"/>
                  </a:lnTo>
                  <a:lnTo>
                    <a:pt x="347" y="5221"/>
                  </a:lnTo>
                  <a:lnTo>
                    <a:pt x="347" y="5221"/>
                  </a:lnTo>
                  <a:lnTo>
                    <a:pt x="383" y="5227"/>
                  </a:lnTo>
                  <a:lnTo>
                    <a:pt x="426" y="5229"/>
                  </a:lnTo>
                  <a:lnTo>
                    <a:pt x="2131" y="5229"/>
                  </a:lnTo>
                  <a:lnTo>
                    <a:pt x="2174" y="5227"/>
                  </a:lnTo>
                  <a:lnTo>
                    <a:pt x="2210" y="5221"/>
                  </a:lnTo>
                  <a:lnTo>
                    <a:pt x="2210" y="5221"/>
                  </a:lnTo>
                  <a:lnTo>
                    <a:pt x="2250" y="5211"/>
                  </a:lnTo>
                  <a:lnTo>
                    <a:pt x="2288" y="5197"/>
                  </a:lnTo>
                  <a:lnTo>
                    <a:pt x="2325" y="5180"/>
                  </a:lnTo>
                  <a:lnTo>
                    <a:pt x="2355" y="5161"/>
                  </a:lnTo>
                  <a:lnTo>
                    <a:pt x="2355" y="5161"/>
                  </a:lnTo>
                  <a:lnTo>
                    <a:pt x="2387" y="5135"/>
                  </a:lnTo>
                  <a:lnTo>
                    <a:pt x="2417" y="5110"/>
                  </a:lnTo>
                  <a:lnTo>
                    <a:pt x="2444" y="5079"/>
                  </a:lnTo>
                  <a:lnTo>
                    <a:pt x="2468" y="5048"/>
                  </a:lnTo>
                  <a:lnTo>
                    <a:pt x="2489" y="5013"/>
                  </a:lnTo>
                  <a:lnTo>
                    <a:pt x="2506" y="4976"/>
                  </a:lnTo>
                  <a:lnTo>
                    <a:pt x="2508" y="4978"/>
                  </a:lnTo>
                  <a:lnTo>
                    <a:pt x="2517" y="4946"/>
                  </a:lnTo>
                  <a:lnTo>
                    <a:pt x="2528" y="4906"/>
                  </a:lnTo>
                  <a:lnTo>
                    <a:pt x="2535" y="4865"/>
                  </a:lnTo>
                  <a:lnTo>
                    <a:pt x="2536" y="4822"/>
                  </a:lnTo>
                  <a:lnTo>
                    <a:pt x="2536" y="426"/>
                  </a:lnTo>
                  <a:lnTo>
                    <a:pt x="2535" y="383"/>
                  </a:lnTo>
                  <a:lnTo>
                    <a:pt x="2528" y="342"/>
                  </a:lnTo>
                  <a:lnTo>
                    <a:pt x="2517" y="302"/>
                  </a:lnTo>
                  <a:lnTo>
                    <a:pt x="2508" y="270"/>
                  </a:lnTo>
                  <a:lnTo>
                    <a:pt x="2506" y="272"/>
                  </a:lnTo>
                  <a:lnTo>
                    <a:pt x="2489" y="235"/>
                  </a:lnTo>
                  <a:lnTo>
                    <a:pt x="2468" y="200"/>
                  </a:lnTo>
                  <a:lnTo>
                    <a:pt x="2444" y="169"/>
                  </a:lnTo>
                  <a:lnTo>
                    <a:pt x="2417" y="140"/>
                  </a:lnTo>
                  <a:lnTo>
                    <a:pt x="2387" y="113"/>
                  </a:lnTo>
                  <a:lnTo>
                    <a:pt x="2355" y="87"/>
                  </a:lnTo>
                  <a:lnTo>
                    <a:pt x="2355" y="87"/>
                  </a:lnTo>
                  <a:lnTo>
                    <a:pt x="2325" y="68"/>
                  </a:lnTo>
                  <a:lnTo>
                    <a:pt x="2288" y="51"/>
                  </a:lnTo>
                  <a:lnTo>
                    <a:pt x="2250" y="37"/>
                  </a:lnTo>
                  <a:lnTo>
                    <a:pt x="2210" y="27"/>
                  </a:lnTo>
                  <a:lnTo>
                    <a:pt x="2210" y="27"/>
                  </a:lnTo>
                  <a:lnTo>
                    <a:pt x="2174" y="21"/>
                  </a:lnTo>
                  <a:lnTo>
                    <a:pt x="2131" y="19"/>
                  </a:lnTo>
                  <a:lnTo>
                    <a:pt x="426" y="19"/>
                  </a:lnTo>
                  <a:close/>
                  <a:moveTo>
                    <a:pt x="413" y="0"/>
                  </a:moveTo>
                  <a:lnTo>
                    <a:pt x="2144" y="0"/>
                  </a:lnTo>
                  <a:lnTo>
                    <a:pt x="2174" y="2"/>
                  </a:lnTo>
                  <a:lnTo>
                    <a:pt x="2215" y="8"/>
                  </a:lnTo>
                  <a:lnTo>
                    <a:pt x="2218" y="10"/>
                  </a:lnTo>
                  <a:lnTo>
                    <a:pt x="2258" y="19"/>
                  </a:lnTo>
                  <a:lnTo>
                    <a:pt x="2296" y="33"/>
                  </a:lnTo>
                  <a:lnTo>
                    <a:pt x="2333" y="51"/>
                  </a:lnTo>
                  <a:lnTo>
                    <a:pt x="2366" y="72"/>
                  </a:lnTo>
                  <a:lnTo>
                    <a:pt x="2369" y="73"/>
                  </a:lnTo>
                  <a:lnTo>
                    <a:pt x="2401" y="99"/>
                  </a:lnTo>
                  <a:lnTo>
                    <a:pt x="2431" y="126"/>
                  </a:lnTo>
                  <a:lnTo>
                    <a:pt x="2459" y="154"/>
                  </a:lnTo>
                  <a:lnTo>
                    <a:pt x="2482" y="186"/>
                  </a:lnTo>
                  <a:lnTo>
                    <a:pt x="2503" y="221"/>
                  </a:lnTo>
                  <a:lnTo>
                    <a:pt x="2521" y="258"/>
                  </a:lnTo>
                  <a:lnTo>
                    <a:pt x="2524" y="264"/>
                  </a:lnTo>
                  <a:lnTo>
                    <a:pt x="2536" y="302"/>
                  </a:lnTo>
                  <a:lnTo>
                    <a:pt x="2548" y="342"/>
                  </a:lnTo>
                  <a:lnTo>
                    <a:pt x="2554" y="383"/>
                  </a:lnTo>
                  <a:lnTo>
                    <a:pt x="2556" y="426"/>
                  </a:lnTo>
                  <a:lnTo>
                    <a:pt x="2556" y="4822"/>
                  </a:lnTo>
                  <a:lnTo>
                    <a:pt x="2554" y="4865"/>
                  </a:lnTo>
                  <a:lnTo>
                    <a:pt x="2548" y="4906"/>
                  </a:lnTo>
                  <a:lnTo>
                    <a:pt x="2536" y="4946"/>
                  </a:lnTo>
                  <a:lnTo>
                    <a:pt x="2524" y="4984"/>
                  </a:lnTo>
                  <a:lnTo>
                    <a:pt x="2521" y="4990"/>
                  </a:lnTo>
                  <a:lnTo>
                    <a:pt x="2503" y="5027"/>
                  </a:lnTo>
                  <a:lnTo>
                    <a:pt x="2482" y="5062"/>
                  </a:lnTo>
                  <a:lnTo>
                    <a:pt x="2459" y="5094"/>
                  </a:lnTo>
                  <a:lnTo>
                    <a:pt x="2431" y="5124"/>
                  </a:lnTo>
                  <a:lnTo>
                    <a:pt x="2401" y="5149"/>
                  </a:lnTo>
                  <a:lnTo>
                    <a:pt x="2369" y="5175"/>
                  </a:lnTo>
                  <a:lnTo>
                    <a:pt x="2366" y="5176"/>
                  </a:lnTo>
                  <a:lnTo>
                    <a:pt x="2333" y="5197"/>
                  </a:lnTo>
                  <a:lnTo>
                    <a:pt x="2296" y="5215"/>
                  </a:lnTo>
                  <a:lnTo>
                    <a:pt x="2258" y="5229"/>
                  </a:lnTo>
                  <a:lnTo>
                    <a:pt x="2218" y="5238"/>
                  </a:lnTo>
                  <a:lnTo>
                    <a:pt x="2215" y="5240"/>
                  </a:lnTo>
                  <a:lnTo>
                    <a:pt x="2174" y="5246"/>
                  </a:lnTo>
                  <a:lnTo>
                    <a:pt x="2131" y="5248"/>
                  </a:lnTo>
                  <a:lnTo>
                    <a:pt x="426" y="5248"/>
                  </a:lnTo>
                  <a:lnTo>
                    <a:pt x="383" y="5246"/>
                  </a:lnTo>
                  <a:lnTo>
                    <a:pt x="342" y="5240"/>
                  </a:lnTo>
                  <a:lnTo>
                    <a:pt x="339" y="5238"/>
                  </a:lnTo>
                  <a:lnTo>
                    <a:pt x="299" y="5229"/>
                  </a:lnTo>
                  <a:lnTo>
                    <a:pt x="261" y="5215"/>
                  </a:lnTo>
                  <a:lnTo>
                    <a:pt x="224" y="5197"/>
                  </a:lnTo>
                  <a:lnTo>
                    <a:pt x="189" y="5176"/>
                  </a:lnTo>
                  <a:lnTo>
                    <a:pt x="186" y="5175"/>
                  </a:lnTo>
                  <a:lnTo>
                    <a:pt x="154" y="5149"/>
                  </a:lnTo>
                  <a:lnTo>
                    <a:pt x="125" y="5124"/>
                  </a:lnTo>
                  <a:lnTo>
                    <a:pt x="98" y="5094"/>
                  </a:lnTo>
                  <a:lnTo>
                    <a:pt x="73" y="5062"/>
                  </a:lnTo>
                  <a:lnTo>
                    <a:pt x="52" y="5027"/>
                  </a:lnTo>
                  <a:lnTo>
                    <a:pt x="35" y="4990"/>
                  </a:lnTo>
                  <a:lnTo>
                    <a:pt x="33" y="4984"/>
                  </a:lnTo>
                  <a:lnTo>
                    <a:pt x="19" y="4946"/>
                  </a:lnTo>
                  <a:lnTo>
                    <a:pt x="8" y="4906"/>
                  </a:lnTo>
                  <a:lnTo>
                    <a:pt x="1" y="4865"/>
                  </a:lnTo>
                  <a:lnTo>
                    <a:pt x="0" y="4822"/>
                  </a:lnTo>
                  <a:lnTo>
                    <a:pt x="0" y="426"/>
                  </a:lnTo>
                  <a:lnTo>
                    <a:pt x="1" y="383"/>
                  </a:lnTo>
                  <a:lnTo>
                    <a:pt x="8" y="342"/>
                  </a:lnTo>
                  <a:lnTo>
                    <a:pt x="19" y="302"/>
                  </a:lnTo>
                  <a:lnTo>
                    <a:pt x="33" y="264"/>
                  </a:lnTo>
                  <a:lnTo>
                    <a:pt x="35" y="258"/>
                  </a:lnTo>
                  <a:lnTo>
                    <a:pt x="52" y="221"/>
                  </a:lnTo>
                  <a:lnTo>
                    <a:pt x="73" y="186"/>
                  </a:lnTo>
                  <a:lnTo>
                    <a:pt x="98" y="154"/>
                  </a:lnTo>
                  <a:lnTo>
                    <a:pt x="125" y="126"/>
                  </a:lnTo>
                  <a:lnTo>
                    <a:pt x="154" y="99"/>
                  </a:lnTo>
                  <a:lnTo>
                    <a:pt x="186" y="73"/>
                  </a:lnTo>
                  <a:lnTo>
                    <a:pt x="189" y="72"/>
                  </a:lnTo>
                  <a:lnTo>
                    <a:pt x="224" y="51"/>
                  </a:lnTo>
                  <a:lnTo>
                    <a:pt x="261" y="33"/>
                  </a:lnTo>
                  <a:lnTo>
                    <a:pt x="299" y="19"/>
                  </a:lnTo>
                  <a:lnTo>
                    <a:pt x="339" y="10"/>
                  </a:lnTo>
                  <a:lnTo>
                    <a:pt x="342" y="8"/>
                  </a:lnTo>
                  <a:lnTo>
                    <a:pt x="383" y="2"/>
                  </a:lnTo>
                  <a:lnTo>
                    <a:pt x="413" y="0"/>
                  </a:lnTo>
                  <a:close/>
                </a:path>
              </a:pathLst>
            </a:custGeom>
            <a:grpFill/>
            <a:ln w="0">
              <a:solidFill>
                <a:schemeClr val="tx1"/>
              </a:solidFill>
              <a:prstDash val="solid"/>
              <a:round/>
            </a:ln>
          </p:spPr>
          <p:txBody>
            <a:bodyPr vert="horz" wrap="square" lIns="130629" tIns="65314" rIns="130629" bIns="65314" numCol="1" anchor="t" anchorCtr="0" compatLnSpc="1">
              <a:prstTxWarp prst="textNoShape">
                <a:avLst/>
              </a:prstTxWarp>
            </a:bodyPr>
            <a:lstStyle/>
            <a:p>
              <a:endParaRPr lang="en-US" sz="2571"/>
            </a:p>
          </p:txBody>
        </p:sp>
        <p:sp>
          <p:nvSpPr>
            <p:cNvPr id="65" name="Freeform 634"/>
            <p:cNvSpPr>
              <a:spLocks noEditPoints="1"/>
            </p:cNvSpPr>
            <p:nvPr/>
          </p:nvSpPr>
          <p:spPr bwMode="gray">
            <a:xfrm>
              <a:off x="-1748" y="146"/>
              <a:ext cx="1119" cy="1987"/>
            </a:xfrm>
            <a:custGeom>
              <a:gdLst>
                <a:gd name="T0" fmla="*/ 19 w 2237"/>
                <a:gd name="T1" fmla="*/ 19 h 3974"/>
                <a:gd name="T2" fmla="*/ 19 w 2237"/>
                <a:gd name="T3" fmla="*/ 3955 h 3974"/>
                <a:gd name="T4" fmla="*/ 2218 w 2237"/>
                <a:gd name="T5" fmla="*/ 3955 h 3974"/>
                <a:gd name="T6" fmla="*/ 2218 w 2237"/>
                <a:gd name="T7" fmla="*/ 19 h 3974"/>
                <a:gd name="T8" fmla="*/ 19 w 2237"/>
                <a:gd name="T9" fmla="*/ 19 h 3974"/>
                <a:gd name="T10" fmla="*/ 0 w 2237"/>
                <a:gd name="T11" fmla="*/ 0 h 3974"/>
                <a:gd name="T12" fmla="*/ 2237 w 2237"/>
                <a:gd name="T13" fmla="*/ 0 h 3974"/>
                <a:gd name="T14" fmla="*/ 2237 w 2237"/>
                <a:gd name="T15" fmla="*/ 3974 h 3974"/>
                <a:gd name="T16" fmla="*/ 0 w 2237"/>
                <a:gd name="T17" fmla="*/ 3974 h 3974"/>
                <a:gd name="T18" fmla="*/ 0 w 2237"/>
                <a:gd name="T19" fmla="*/ 0 h 39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7" h="3974">
                  <a:moveTo>
                    <a:pt x="19" y="19"/>
                  </a:moveTo>
                  <a:lnTo>
                    <a:pt x="19" y="3955"/>
                  </a:lnTo>
                  <a:lnTo>
                    <a:pt x="2218" y="3955"/>
                  </a:lnTo>
                  <a:lnTo>
                    <a:pt x="2218" y="19"/>
                  </a:lnTo>
                  <a:lnTo>
                    <a:pt x="19" y="19"/>
                  </a:lnTo>
                  <a:close/>
                  <a:moveTo>
                    <a:pt x="0" y="0"/>
                  </a:moveTo>
                  <a:lnTo>
                    <a:pt x="2237" y="0"/>
                  </a:lnTo>
                  <a:lnTo>
                    <a:pt x="2237" y="3974"/>
                  </a:lnTo>
                  <a:lnTo>
                    <a:pt x="0" y="3974"/>
                  </a:lnTo>
                  <a:lnTo>
                    <a:pt x="0" y="0"/>
                  </a:lnTo>
                  <a:close/>
                </a:path>
              </a:pathLst>
            </a:custGeom>
            <a:grpFill/>
            <a:ln w="0">
              <a:solidFill>
                <a:schemeClr val="tx1"/>
              </a:solidFill>
              <a:prstDash val="solid"/>
              <a:round/>
            </a:ln>
          </p:spPr>
          <p:txBody>
            <a:bodyPr vert="horz" wrap="square" lIns="130629" tIns="65314" rIns="130629" bIns="65314" numCol="1" anchor="t" anchorCtr="0" compatLnSpc="1">
              <a:prstTxWarp prst="textNoShape">
                <a:avLst/>
              </a:prstTxWarp>
            </a:bodyPr>
            <a:lstStyle/>
            <a:p>
              <a:endParaRPr lang="en-US" sz="2571"/>
            </a:p>
          </p:txBody>
        </p:sp>
        <p:sp>
          <p:nvSpPr>
            <p:cNvPr id="66" name="Freeform 636"/>
            <p:cNvSpPr>
              <a:spLocks noEditPoints="1"/>
            </p:cNvSpPr>
            <p:nvPr/>
          </p:nvSpPr>
          <p:spPr bwMode="gray">
            <a:xfrm>
              <a:off x="-1280" y="2183"/>
              <a:ext cx="184" cy="184"/>
            </a:xfrm>
            <a:custGeom>
              <a:gdLst>
                <a:gd name="T0" fmla="*/ 153 w 368"/>
                <a:gd name="T1" fmla="*/ 22 h 367"/>
                <a:gd name="T2" fmla="*/ 136 w 368"/>
                <a:gd name="T3" fmla="*/ 26 h 367"/>
                <a:gd name="T4" fmla="*/ 94 w 368"/>
                <a:gd name="T5" fmla="*/ 46 h 367"/>
                <a:gd name="T6" fmla="*/ 69 w 368"/>
                <a:gd name="T7" fmla="*/ 68 h 367"/>
                <a:gd name="T8" fmla="*/ 32 w 368"/>
                <a:gd name="T9" fmla="*/ 118 h 367"/>
                <a:gd name="T10" fmla="*/ 23 w 368"/>
                <a:gd name="T11" fmla="*/ 148 h 367"/>
                <a:gd name="T12" fmla="*/ 23 w 368"/>
                <a:gd name="T13" fmla="*/ 218 h 367"/>
                <a:gd name="T14" fmla="*/ 31 w 368"/>
                <a:gd name="T15" fmla="*/ 243 h 367"/>
                <a:gd name="T16" fmla="*/ 69 w 368"/>
                <a:gd name="T17" fmla="*/ 299 h 367"/>
                <a:gd name="T18" fmla="*/ 94 w 368"/>
                <a:gd name="T19" fmla="*/ 321 h 367"/>
                <a:gd name="T20" fmla="*/ 136 w 368"/>
                <a:gd name="T21" fmla="*/ 342 h 367"/>
                <a:gd name="T22" fmla="*/ 153 w 368"/>
                <a:gd name="T23" fmla="*/ 345 h 367"/>
                <a:gd name="T24" fmla="*/ 215 w 368"/>
                <a:gd name="T25" fmla="*/ 345 h 367"/>
                <a:gd name="T26" fmla="*/ 231 w 368"/>
                <a:gd name="T27" fmla="*/ 342 h 367"/>
                <a:gd name="T28" fmla="*/ 274 w 368"/>
                <a:gd name="T29" fmla="*/ 321 h 367"/>
                <a:gd name="T30" fmla="*/ 299 w 368"/>
                <a:gd name="T31" fmla="*/ 299 h 367"/>
                <a:gd name="T32" fmla="*/ 338 w 368"/>
                <a:gd name="T33" fmla="*/ 243 h 367"/>
                <a:gd name="T34" fmla="*/ 341 w 368"/>
                <a:gd name="T35" fmla="*/ 235 h 367"/>
                <a:gd name="T36" fmla="*/ 349 w 368"/>
                <a:gd name="T37" fmla="*/ 183 h 367"/>
                <a:gd name="T38" fmla="*/ 341 w 368"/>
                <a:gd name="T39" fmla="*/ 132 h 367"/>
                <a:gd name="T40" fmla="*/ 322 w 368"/>
                <a:gd name="T41" fmla="*/ 94 h 367"/>
                <a:gd name="T42" fmla="*/ 274 w 368"/>
                <a:gd name="T43" fmla="*/ 46 h 367"/>
                <a:gd name="T44" fmla="*/ 247 w 368"/>
                <a:gd name="T45" fmla="*/ 32 h 367"/>
                <a:gd name="T46" fmla="*/ 215 w 368"/>
                <a:gd name="T47" fmla="*/ 22 h 367"/>
                <a:gd name="T48" fmla="*/ 183 w 368"/>
                <a:gd name="T49" fmla="*/ 19 h 367"/>
                <a:gd name="T50" fmla="*/ 201 w 368"/>
                <a:gd name="T51" fmla="*/ 2 h 367"/>
                <a:gd name="T52" fmla="*/ 223 w 368"/>
                <a:gd name="T53" fmla="*/ 5 h 367"/>
                <a:gd name="T54" fmla="*/ 255 w 368"/>
                <a:gd name="T55" fmla="*/ 14 h 367"/>
                <a:gd name="T56" fmla="*/ 288 w 368"/>
                <a:gd name="T57" fmla="*/ 32 h 367"/>
                <a:gd name="T58" fmla="*/ 336 w 368"/>
                <a:gd name="T59" fmla="*/ 80 h 367"/>
                <a:gd name="T60" fmla="*/ 353 w 368"/>
                <a:gd name="T61" fmla="*/ 116 h 367"/>
                <a:gd name="T62" fmla="*/ 365 w 368"/>
                <a:gd name="T63" fmla="*/ 148 h 367"/>
                <a:gd name="T64" fmla="*/ 365 w 368"/>
                <a:gd name="T65" fmla="*/ 218 h 367"/>
                <a:gd name="T66" fmla="*/ 353 w 368"/>
                <a:gd name="T67" fmla="*/ 251 h 367"/>
                <a:gd name="T68" fmla="*/ 336 w 368"/>
                <a:gd name="T69" fmla="*/ 288 h 367"/>
                <a:gd name="T70" fmla="*/ 288 w 368"/>
                <a:gd name="T71" fmla="*/ 336 h 367"/>
                <a:gd name="T72" fmla="*/ 255 w 368"/>
                <a:gd name="T73" fmla="*/ 353 h 367"/>
                <a:gd name="T74" fmla="*/ 223 w 368"/>
                <a:gd name="T75" fmla="*/ 363 h 367"/>
                <a:gd name="T76" fmla="*/ 183 w 368"/>
                <a:gd name="T77" fmla="*/ 367 h 367"/>
                <a:gd name="T78" fmla="*/ 145 w 368"/>
                <a:gd name="T79" fmla="*/ 363 h 367"/>
                <a:gd name="T80" fmla="*/ 112 w 368"/>
                <a:gd name="T81" fmla="*/ 353 h 367"/>
                <a:gd name="T82" fmla="*/ 80 w 368"/>
                <a:gd name="T83" fmla="*/ 336 h 367"/>
                <a:gd name="T84" fmla="*/ 32 w 368"/>
                <a:gd name="T85" fmla="*/ 288 h 367"/>
                <a:gd name="T86" fmla="*/ 15 w 368"/>
                <a:gd name="T87" fmla="*/ 251 h 367"/>
                <a:gd name="T88" fmla="*/ 4 w 368"/>
                <a:gd name="T89" fmla="*/ 218 h 367"/>
                <a:gd name="T90" fmla="*/ 4 w 368"/>
                <a:gd name="T91" fmla="*/ 148 h 367"/>
                <a:gd name="T92" fmla="*/ 15 w 368"/>
                <a:gd name="T93" fmla="*/ 116 h 367"/>
                <a:gd name="T94" fmla="*/ 32 w 368"/>
                <a:gd name="T95" fmla="*/ 80 h 367"/>
                <a:gd name="T96" fmla="*/ 80 w 368"/>
                <a:gd name="T97" fmla="*/ 32 h 367"/>
                <a:gd name="T98" fmla="*/ 112 w 368"/>
                <a:gd name="T99" fmla="*/ 14 h 367"/>
                <a:gd name="T100" fmla="*/ 145 w 368"/>
                <a:gd name="T101" fmla="*/ 5 h 367"/>
                <a:gd name="T102" fmla="*/ 183 w 368"/>
                <a:gd name="T103" fmla="*/ 0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 h="367">
                  <a:moveTo>
                    <a:pt x="183" y="19"/>
                  </a:moveTo>
                  <a:lnTo>
                    <a:pt x="153" y="22"/>
                  </a:lnTo>
                  <a:lnTo>
                    <a:pt x="153" y="22"/>
                  </a:lnTo>
                  <a:lnTo>
                    <a:pt x="136" y="26"/>
                  </a:lnTo>
                  <a:lnTo>
                    <a:pt x="120" y="32"/>
                  </a:lnTo>
                  <a:lnTo>
                    <a:pt x="94" y="46"/>
                  </a:lnTo>
                  <a:lnTo>
                    <a:pt x="94" y="46"/>
                  </a:lnTo>
                  <a:lnTo>
                    <a:pt x="69" y="68"/>
                  </a:lnTo>
                  <a:lnTo>
                    <a:pt x="47" y="94"/>
                  </a:lnTo>
                  <a:lnTo>
                    <a:pt x="32" y="118"/>
                  </a:lnTo>
                  <a:lnTo>
                    <a:pt x="27" y="132"/>
                  </a:lnTo>
                  <a:lnTo>
                    <a:pt x="23" y="148"/>
                  </a:lnTo>
                  <a:lnTo>
                    <a:pt x="20" y="183"/>
                  </a:lnTo>
                  <a:lnTo>
                    <a:pt x="23" y="218"/>
                  </a:lnTo>
                  <a:lnTo>
                    <a:pt x="27" y="235"/>
                  </a:lnTo>
                  <a:lnTo>
                    <a:pt x="31" y="243"/>
                  </a:lnTo>
                  <a:lnTo>
                    <a:pt x="47" y="274"/>
                  </a:lnTo>
                  <a:lnTo>
                    <a:pt x="69" y="299"/>
                  </a:lnTo>
                  <a:lnTo>
                    <a:pt x="94" y="321"/>
                  </a:lnTo>
                  <a:lnTo>
                    <a:pt x="94" y="321"/>
                  </a:lnTo>
                  <a:lnTo>
                    <a:pt x="120" y="336"/>
                  </a:lnTo>
                  <a:lnTo>
                    <a:pt x="136" y="342"/>
                  </a:lnTo>
                  <a:lnTo>
                    <a:pt x="153" y="345"/>
                  </a:lnTo>
                  <a:lnTo>
                    <a:pt x="153" y="345"/>
                  </a:lnTo>
                  <a:lnTo>
                    <a:pt x="183" y="348"/>
                  </a:lnTo>
                  <a:lnTo>
                    <a:pt x="215" y="345"/>
                  </a:lnTo>
                  <a:lnTo>
                    <a:pt x="215" y="345"/>
                  </a:lnTo>
                  <a:lnTo>
                    <a:pt x="231" y="342"/>
                  </a:lnTo>
                  <a:lnTo>
                    <a:pt x="247" y="336"/>
                  </a:lnTo>
                  <a:lnTo>
                    <a:pt x="274" y="321"/>
                  </a:lnTo>
                  <a:lnTo>
                    <a:pt x="274" y="321"/>
                  </a:lnTo>
                  <a:lnTo>
                    <a:pt x="299" y="299"/>
                  </a:lnTo>
                  <a:lnTo>
                    <a:pt x="322" y="274"/>
                  </a:lnTo>
                  <a:lnTo>
                    <a:pt x="338" y="243"/>
                  </a:lnTo>
                  <a:lnTo>
                    <a:pt x="338" y="243"/>
                  </a:lnTo>
                  <a:lnTo>
                    <a:pt x="341" y="235"/>
                  </a:lnTo>
                  <a:lnTo>
                    <a:pt x="346" y="218"/>
                  </a:lnTo>
                  <a:lnTo>
                    <a:pt x="349" y="183"/>
                  </a:lnTo>
                  <a:lnTo>
                    <a:pt x="346" y="148"/>
                  </a:lnTo>
                  <a:lnTo>
                    <a:pt x="341" y="132"/>
                  </a:lnTo>
                  <a:lnTo>
                    <a:pt x="336" y="118"/>
                  </a:lnTo>
                  <a:lnTo>
                    <a:pt x="322" y="94"/>
                  </a:lnTo>
                  <a:lnTo>
                    <a:pt x="299" y="68"/>
                  </a:lnTo>
                  <a:lnTo>
                    <a:pt x="274" y="46"/>
                  </a:lnTo>
                  <a:lnTo>
                    <a:pt x="274" y="46"/>
                  </a:lnTo>
                  <a:lnTo>
                    <a:pt x="247" y="32"/>
                  </a:lnTo>
                  <a:lnTo>
                    <a:pt x="231" y="26"/>
                  </a:lnTo>
                  <a:lnTo>
                    <a:pt x="215" y="22"/>
                  </a:lnTo>
                  <a:lnTo>
                    <a:pt x="215" y="22"/>
                  </a:lnTo>
                  <a:lnTo>
                    <a:pt x="183" y="19"/>
                  </a:lnTo>
                  <a:close/>
                  <a:moveTo>
                    <a:pt x="183" y="0"/>
                  </a:moveTo>
                  <a:lnTo>
                    <a:pt x="201" y="2"/>
                  </a:lnTo>
                  <a:lnTo>
                    <a:pt x="218" y="3"/>
                  </a:lnTo>
                  <a:lnTo>
                    <a:pt x="223" y="5"/>
                  </a:lnTo>
                  <a:lnTo>
                    <a:pt x="239" y="8"/>
                  </a:lnTo>
                  <a:lnTo>
                    <a:pt x="255" y="14"/>
                  </a:lnTo>
                  <a:lnTo>
                    <a:pt x="285" y="30"/>
                  </a:lnTo>
                  <a:lnTo>
                    <a:pt x="288" y="32"/>
                  </a:lnTo>
                  <a:lnTo>
                    <a:pt x="314" y="54"/>
                  </a:lnTo>
                  <a:lnTo>
                    <a:pt x="336" y="80"/>
                  </a:lnTo>
                  <a:lnTo>
                    <a:pt x="352" y="108"/>
                  </a:lnTo>
                  <a:lnTo>
                    <a:pt x="353" y="116"/>
                  </a:lnTo>
                  <a:lnTo>
                    <a:pt x="360" y="132"/>
                  </a:lnTo>
                  <a:lnTo>
                    <a:pt x="365" y="148"/>
                  </a:lnTo>
                  <a:lnTo>
                    <a:pt x="368" y="183"/>
                  </a:lnTo>
                  <a:lnTo>
                    <a:pt x="365" y="218"/>
                  </a:lnTo>
                  <a:lnTo>
                    <a:pt x="360" y="235"/>
                  </a:lnTo>
                  <a:lnTo>
                    <a:pt x="353" y="251"/>
                  </a:lnTo>
                  <a:lnTo>
                    <a:pt x="352" y="258"/>
                  </a:lnTo>
                  <a:lnTo>
                    <a:pt x="336" y="288"/>
                  </a:lnTo>
                  <a:lnTo>
                    <a:pt x="314" y="313"/>
                  </a:lnTo>
                  <a:lnTo>
                    <a:pt x="288" y="336"/>
                  </a:lnTo>
                  <a:lnTo>
                    <a:pt x="285" y="337"/>
                  </a:lnTo>
                  <a:lnTo>
                    <a:pt x="255" y="353"/>
                  </a:lnTo>
                  <a:lnTo>
                    <a:pt x="239" y="359"/>
                  </a:lnTo>
                  <a:lnTo>
                    <a:pt x="223" y="363"/>
                  </a:lnTo>
                  <a:lnTo>
                    <a:pt x="218" y="364"/>
                  </a:lnTo>
                  <a:lnTo>
                    <a:pt x="183" y="367"/>
                  </a:lnTo>
                  <a:lnTo>
                    <a:pt x="148" y="364"/>
                  </a:lnTo>
                  <a:lnTo>
                    <a:pt x="145" y="363"/>
                  </a:lnTo>
                  <a:lnTo>
                    <a:pt x="128" y="359"/>
                  </a:lnTo>
                  <a:lnTo>
                    <a:pt x="112" y="353"/>
                  </a:lnTo>
                  <a:lnTo>
                    <a:pt x="83" y="337"/>
                  </a:lnTo>
                  <a:lnTo>
                    <a:pt x="80" y="336"/>
                  </a:lnTo>
                  <a:lnTo>
                    <a:pt x="55" y="313"/>
                  </a:lnTo>
                  <a:lnTo>
                    <a:pt x="32" y="288"/>
                  </a:lnTo>
                  <a:lnTo>
                    <a:pt x="16" y="258"/>
                  </a:lnTo>
                  <a:lnTo>
                    <a:pt x="15" y="251"/>
                  </a:lnTo>
                  <a:lnTo>
                    <a:pt x="8" y="235"/>
                  </a:lnTo>
                  <a:lnTo>
                    <a:pt x="4" y="218"/>
                  </a:lnTo>
                  <a:lnTo>
                    <a:pt x="0" y="183"/>
                  </a:lnTo>
                  <a:lnTo>
                    <a:pt x="4" y="148"/>
                  </a:lnTo>
                  <a:lnTo>
                    <a:pt x="8" y="132"/>
                  </a:lnTo>
                  <a:lnTo>
                    <a:pt x="15" y="116"/>
                  </a:lnTo>
                  <a:lnTo>
                    <a:pt x="16" y="108"/>
                  </a:lnTo>
                  <a:lnTo>
                    <a:pt x="32" y="80"/>
                  </a:lnTo>
                  <a:lnTo>
                    <a:pt x="55" y="54"/>
                  </a:lnTo>
                  <a:lnTo>
                    <a:pt x="80" y="32"/>
                  </a:lnTo>
                  <a:lnTo>
                    <a:pt x="83" y="30"/>
                  </a:lnTo>
                  <a:lnTo>
                    <a:pt x="112" y="14"/>
                  </a:lnTo>
                  <a:lnTo>
                    <a:pt x="128" y="8"/>
                  </a:lnTo>
                  <a:lnTo>
                    <a:pt x="145" y="5"/>
                  </a:lnTo>
                  <a:lnTo>
                    <a:pt x="148" y="3"/>
                  </a:lnTo>
                  <a:lnTo>
                    <a:pt x="183" y="0"/>
                  </a:lnTo>
                  <a:close/>
                </a:path>
              </a:pathLst>
            </a:custGeom>
            <a:grpFill/>
            <a:ln w="0">
              <a:solidFill>
                <a:schemeClr val="tx1"/>
              </a:solidFill>
              <a:prstDash val="solid"/>
              <a:round/>
            </a:ln>
          </p:spPr>
          <p:txBody>
            <a:bodyPr vert="horz" wrap="square" lIns="130629" tIns="65314" rIns="130629" bIns="65314" numCol="1" anchor="t" anchorCtr="0" compatLnSpc="1">
              <a:prstTxWarp prst="textNoShape">
                <a:avLst/>
              </a:prstTxWarp>
            </a:bodyPr>
            <a:lstStyle/>
            <a:p>
              <a:endParaRPr lang="en-US" sz="2571"/>
            </a:p>
          </p:txBody>
        </p:sp>
        <p:sp>
          <p:nvSpPr>
            <p:cNvPr id="67" name="Line 637"/>
            <p:cNvSpPr>
              <a:spLocks noChangeShapeType="1"/>
            </p:cNvSpPr>
            <p:nvPr/>
          </p:nvSpPr>
          <p:spPr bwMode="gray">
            <a:xfrm flipH="1" flipV="1">
              <a:off x="-1398" y="30"/>
              <a:ext cx="9"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68" name="Line 638"/>
            <p:cNvSpPr>
              <a:spLocks noChangeShapeType="1"/>
            </p:cNvSpPr>
            <p:nvPr/>
          </p:nvSpPr>
          <p:spPr bwMode="gray">
            <a:xfrm flipH="1" flipV="1">
              <a:off x="-1406" y="24"/>
              <a:ext cx="8"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69" name="Line 639"/>
            <p:cNvSpPr>
              <a:spLocks noChangeShapeType="1"/>
            </p:cNvSpPr>
            <p:nvPr/>
          </p:nvSpPr>
          <p:spPr bwMode="gray">
            <a:xfrm flipH="1" flipV="1">
              <a:off x="-1412" y="16"/>
              <a:ext cx="6"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0" name="Line 640"/>
            <p:cNvSpPr>
              <a:spLocks noChangeShapeType="1"/>
            </p:cNvSpPr>
            <p:nvPr/>
          </p:nvSpPr>
          <p:spPr bwMode="gray">
            <a:xfrm flipH="1" flipV="1">
              <a:off x="-1413" y="7"/>
              <a:ext cx="1" cy="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1" name="Line 641"/>
            <p:cNvSpPr>
              <a:spLocks noChangeShapeType="1"/>
            </p:cNvSpPr>
            <p:nvPr/>
          </p:nvSpPr>
          <p:spPr bwMode="gray">
            <a:xfrm flipV="1">
              <a:off x="-1413" y="-4"/>
              <a:ext cx="1" cy="1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2" name="Line 642"/>
            <p:cNvSpPr>
              <a:spLocks noChangeShapeType="1"/>
            </p:cNvSpPr>
            <p:nvPr/>
          </p:nvSpPr>
          <p:spPr bwMode="gray">
            <a:xfrm flipV="1">
              <a:off x="-1412" y="-12"/>
              <a:ext cx="6"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3" name="Line 643"/>
            <p:cNvSpPr>
              <a:spLocks noChangeShapeType="1"/>
            </p:cNvSpPr>
            <p:nvPr/>
          </p:nvSpPr>
          <p:spPr bwMode="gray">
            <a:xfrm flipV="1">
              <a:off x="-1406" y="-17"/>
              <a:ext cx="8"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4" name="Line 644"/>
            <p:cNvSpPr>
              <a:spLocks noChangeShapeType="1"/>
            </p:cNvSpPr>
            <p:nvPr/>
          </p:nvSpPr>
          <p:spPr bwMode="gray">
            <a:xfrm flipV="1">
              <a:off x="-1398" y="-19"/>
              <a:ext cx="9"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5" name="Line 645"/>
            <p:cNvSpPr>
              <a:spLocks noChangeShapeType="1"/>
            </p:cNvSpPr>
            <p:nvPr/>
          </p:nvSpPr>
          <p:spPr bwMode="gray">
            <a:xfrm>
              <a:off x="-1389" y="-19"/>
              <a:ext cx="11"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6" name="Line 646"/>
            <p:cNvSpPr>
              <a:spLocks noChangeShapeType="1"/>
            </p:cNvSpPr>
            <p:nvPr/>
          </p:nvSpPr>
          <p:spPr bwMode="gray">
            <a:xfrm>
              <a:off x="-1378" y="-17"/>
              <a:ext cx="8"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7" name="Line 647"/>
            <p:cNvSpPr>
              <a:spLocks noChangeShapeType="1"/>
            </p:cNvSpPr>
            <p:nvPr/>
          </p:nvSpPr>
          <p:spPr bwMode="gray">
            <a:xfrm>
              <a:off x="-1370" y="-12"/>
              <a:ext cx="5"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8" name="Line 648"/>
            <p:cNvSpPr>
              <a:spLocks noChangeShapeType="1"/>
            </p:cNvSpPr>
            <p:nvPr/>
          </p:nvSpPr>
          <p:spPr bwMode="gray">
            <a:xfrm>
              <a:off x="-1365" y="-4"/>
              <a:ext cx="2" cy="1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79" name="Line 649"/>
            <p:cNvSpPr>
              <a:spLocks noChangeShapeType="1"/>
            </p:cNvSpPr>
            <p:nvPr/>
          </p:nvSpPr>
          <p:spPr bwMode="gray">
            <a:xfrm flipH="1">
              <a:off x="-1365" y="7"/>
              <a:ext cx="2" cy="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0" name="Line 650"/>
            <p:cNvSpPr>
              <a:spLocks noChangeShapeType="1"/>
            </p:cNvSpPr>
            <p:nvPr/>
          </p:nvSpPr>
          <p:spPr bwMode="gray">
            <a:xfrm flipH="1">
              <a:off x="-1370" y="16"/>
              <a:ext cx="5"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1" name="Line 651"/>
            <p:cNvSpPr>
              <a:spLocks noChangeShapeType="1"/>
            </p:cNvSpPr>
            <p:nvPr/>
          </p:nvSpPr>
          <p:spPr bwMode="gray">
            <a:xfrm flipH="1">
              <a:off x="-1378" y="24"/>
              <a:ext cx="8"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2" name="Line 652"/>
            <p:cNvSpPr>
              <a:spLocks noChangeShapeType="1"/>
            </p:cNvSpPr>
            <p:nvPr/>
          </p:nvSpPr>
          <p:spPr bwMode="gray">
            <a:xfrm flipH="1">
              <a:off x="-1389" y="30"/>
              <a:ext cx="11"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3" name="Line 653"/>
            <p:cNvSpPr>
              <a:spLocks noChangeShapeType="1"/>
            </p:cNvSpPr>
            <p:nvPr/>
          </p:nvSpPr>
          <p:spPr bwMode="gray">
            <a:xfrm flipH="1" flipV="1">
              <a:off x="-1195" y="-29"/>
              <a:ext cx="7"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4" name="Line 654"/>
            <p:cNvSpPr>
              <a:spLocks noChangeShapeType="1"/>
            </p:cNvSpPr>
            <p:nvPr/>
          </p:nvSpPr>
          <p:spPr bwMode="gray">
            <a:xfrm flipH="1" flipV="1">
              <a:off x="-1200" y="-35"/>
              <a:ext cx="5"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5" name="Line 655"/>
            <p:cNvSpPr>
              <a:spLocks noChangeShapeType="1"/>
            </p:cNvSpPr>
            <p:nvPr/>
          </p:nvSpPr>
          <p:spPr bwMode="gray">
            <a:xfrm flipH="1" flipV="1">
              <a:off x="-1203" y="-42"/>
              <a:ext cx="3"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6" name="Line 656"/>
            <p:cNvSpPr>
              <a:spLocks noChangeShapeType="1"/>
            </p:cNvSpPr>
            <p:nvPr/>
          </p:nvSpPr>
          <p:spPr bwMode="gray">
            <a:xfrm flipV="1">
              <a:off x="-1203" y="-50"/>
              <a:ext cx="3"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7" name="Line 657"/>
            <p:cNvSpPr>
              <a:spLocks noChangeShapeType="1"/>
            </p:cNvSpPr>
            <p:nvPr/>
          </p:nvSpPr>
          <p:spPr bwMode="gray">
            <a:xfrm flipV="1">
              <a:off x="-1200" y="-55"/>
              <a:ext cx="5"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8" name="Line 658"/>
            <p:cNvSpPr>
              <a:spLocks noChangeShapeType="1"/>
            </p:cNvSpPr>
            <p:nvPr/>
          </p:nvSpPr>
          <p:spPr bwMode="gray">
            <a:xfrm flipV="1">
              <a:off x="-1195" y="-57"/>
              <a:ext cx="7"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89" name="Line 659"/>
            <p:cNvSpPr>
              <a:spLocks noChangeShapeType="1"/>
            </p:cNvSpPr>
            <p:nvPr/>
          </p:nvSpPr>
          <p:spPr bwMode="gray">
            <a:xfrm>
              <a:off x="-1188" y="-57"/>
              <a:ext cx="8"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0" name="Line 660"/>
            <p:cNvSpPr>
              <a:spLocks noChangeShapeType="1"/>
            </p:cNvSpPr>
            <p:nvPr/>
          </p:nvSpPr>
          <p:spPr bwMode="gray">
            <a:xfrm>
              <a:off x="-1180" y="-55"/>
              <a:ext cx="6"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1" name="Line 661"/>
            <p:cNvSpPr>
              <a:spLocks noChangeShapeType="1"/>
            </p:cNvSpPr>
            <p:nvPr/>
          </p:nvSpPr>
          <p:spPr bwMode="gray">
            <a:xfrm>
              <a:off x="-1174" y="-50"/>
              <a:ext cx="2"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2" name="Line 662"/>
            <p:cNvSpPr>
              <a:spLocks noChangeShapeType="1"/>
            </p:cNvSpPr>
            <p:nvPr/>
          </p:nvSpPr>
          <p:spPr bwMode="gray">
            <a:xfrm flipH="1">
              <a:off x="-1174" y="-42"/>
              <a:ext cx="2"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3" name="Line 663"/>
            <p:cNvSpPr>
              <a:spLocks noChangeShapeType="1"/>
            </p:cNvSpPr>
            <p:nvPr/>
          </p:nvSpPr>
          <p:spPr bwMode="gray">
            <a:xfrm flipH="1">
              <a:off x="-1180" y="-35"/>
              <a:ext cx="6"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4" name="Line 664"/>
            <p:cNvSpPr>
              <a:spLocks noChangeShapeType="1"/>
            </p:cNvSpPr>
            <p:nvPr/>
          </p:nvSpPr>
          <p:spPr bwMode="gray">
            <a:xfrm flipH="1">
              <a:off x="-1188" y="-29"/>
              <a:ext cx="8"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5" name="Line 665"/>
            <p:cNvSpPr>
              <a:spLocks noChangeShapeType="1"/>
            </p:cNvSpPr>
            <p:nvPr/>
          </p:nvSpPr>
          <p:spPr bwMode="gray">
            <a:xfrm flipV="1">
              <a:off x="-1100" y="19"/>
              <a:ext cx="7"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6" name="Line 666"/>
            <p:cNvSpPr>
              <a:spLocks noChangeShapeType="1"/>
            </p:cNvSpPr>
            <p:nvPr/>
          </p:nvSpPr>
          <p:spPr bwMode="gray">
            <a:xfrm flipV="1">
              <a:off x="-1093" y="14"/>
              <a:ext cx="6"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7" name="Line 667"/>
            <p:cNvSpPr>
              <a:spLocks noChangeShapeType="1"/>
            </p:cNvSpPr>
            <p:nvPr/>
          </p:nvSpPr>
          <p:spPr bwMode="gray">
            <a:xfrm flipV="1">
              <a:off x="-1087" y="7"/>
              <a:ext cx="1"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8" name="Line 668"/>
            <p:cNvSpPr>
              <a:spLocks noChangeShapeType="1"/>
            </p:cNvSpPr>
            <p:nvPr/>
          </p:nvSpPr>
          <p:spPr bwMode="gray">
            <a:xfrm flipH="1" flipV="1">
              <a:off x="-1087" y="-1"/>
              <a:ext cx="1"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99" name="Line 669"/>
            <p:cNvSpPr>
              <a:spLocks noChangeShapeType="1"/>
            </p:cNvSpPr>
            <p:nvPr/>
          </p:nvSpPr>
          <p:spPr bwMode="gray">
            <a:xfrm flipH="1" flipV="1">
              <a:off x="-1093" y="-6"/>
              <a:ext cx="6"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0" name="Line 670"/>
            <p:cNvSpPr>
              <a:spLocks noChangeShapeType="1"/>
            </p:cNvSpPr>
            <p:nvPr/>
          </p:nvSpPr>
          <p:spPr bwMode="gray">
            <a:xfrm flipH="1" flipV="1">
              <a:off x="-1100" y="-8"/>
              <a:ext cx="7"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1" name="Line 671"/>
            <p:cNvSpPr>
              <a:spLocks noChangeShapeType="1"/>
            </p:cNvSpPr>
            <p:nvPr/>
          </p:nvSpPr>
          <p:spPr bwMode="gray">
            <a:xfrm flipH="1">
              <a:off x="-1275" y="-8"/>
              <a:ext cx="175" cy="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2" name="Line 672"/>
            <p:cNvSpPr>
              <a:spLocks noChangeShapeType="1"/>
            </p:cNvSpPr>
            <p:nvPr/>
          </p:nvSpPr>
          <p:spPr bwMode="gray">
            <a:xfrm flipH="1">
              <a:off x="-1282" y="-8"/>
              <a:ext cx="7"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3" name="Line 673"/>
            <p:cNvSpPr>
              <a:spLocks noChangeShapeType="1"/>
            </p:cNvSpPr>
            <p:nvPr/>
          </p:nvSpPr>
          <p:spPr bwMode="gray">
            <a:xfrm flipH="1">
              <a:off x="-1287" y="-6"/>
              <a:ext cx="5"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4" name="Line 674"/>
            <p:cNvSpPr>
              <a:spLocks noChangeShapeType="1"/>
            </p:cNvSpPr>
            <p:nvPr/>
          </p:nvSpPr>
          <p:spPr bwMode="gray">
            <a:xfrm flipH="1">
              <a:off x="-1289" y="-1"/>
              <a:ext cx="2" cy="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5" name="Line 675"/>
            <p:cNvSpPr>
              <a:spLocks noChangeShapeType="1"/>
            </p:cNvSpPr>
            <p:nvPr/>
          </p:nvSpPr>
          <p:spPr bwMode="gray">
            <a:xfrm>
              <a:off x="-1289" y="7"/>
              <a:ext cx="2" cy="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6" name="Line 676"/>
            <p:cNvSpPr>
              <a:spLocks noChangeShapeType="1"/>
            </p:cNvSpPr>
            <p:nvPr/>
          </p:nvSpPr>
          <p:spPr bwMode="gray">
            <a:xfrm>
              <a:off x="-1287" y="14"/>
              <a:ext cx="5" cy="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7" name="Line 677"/>
            <p:cNvSpPr>
              <a:spLocks noChangeShapeType="1"/>
            </p:cNvSpPr>
            <p:nvPr/>
          </p:nvSpPr>
          <p:spPr bwMode="gray">
            <a:xfrm>
              <a:off x="-1282" y="19"/>
              <a:ext cx="7" cy="1"/>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8" name="Line 678"/>
            <p:cNvSpPr>
              <a:spLocks noChangeShapeType="1"/>
            </p:cNvSpPr>
            <p:nvPr/>
          </p:nvSpPr>
          <p:spPr bwMode="gray">
            <a:xfrm>
              <a:off x="-1275" y="20"/>
              <a:ext cx="175" cy="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09" name="Line 679"/>
            <p:cNvSpPr>
              <a:spLocks noChangeShapeType="1"/>
            </p:cNvSpPr>
            <p:nvPr/>
          </p:nvSpPr>
          <p:spPr bwMode="gray">
            <a:xfrm flipH="1">
              <a:off x="-1603" y="2422"/>
              <a:ext cx="840" cy="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0" name="Line 680"/>
            <p:cNvSpPr>
              <a:spLocks noChangeShapeType="1"/>
            </p:cNvSpPr>
            <p:nvPr/>
          </p:nvSpPr>
          <p:spPr bwMode="gray">
            <a:xfrm flipH="1" flipV="1">
              <a:off x="-1631" y="2419"/>
              <a:ext cx="28" cy="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1" name="Line 681"/>
            <p:cNvSpPr>
              <a:spLocks noChangeShapeType="1"/>
            </p:cNvSpPr>
            <p:nvPr/>
          </p:nvSpPr>
          <p:spPr bwMode="gray">
            <a:xfrm flipH="1" flipV="1">
              <a:off x="-1658" y="2413"/>
              <a:ext cx="27"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2" name="Line 682"/>
            <p:cNvSpPr>
              <a:spLocks noChangeShapeType="1"/>
            </p:cNvSpPr>
            <p:nvPr/>
          </p:nvSpPr>
          <p:spPr bwMode="gray">
            <a:xfrm flipH="1" flipV="1">
              <a:off x="-1684" y="2403"/>
              <a:ext cx="26" cy="1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3" name="Line 683"/>
            <p:cNvSpPr>
              <a:spLocks noChangeShapeType="1"/>
            </p:cNvSpPr>
            <p:nvPr/>
          </p:nvSpPr>
          <p:spPr bwMode="gray">
            <a:xfrm flipH="1" flipV="1">
              <a:off x="-1708" y="2391"/>
              <a:ext cx="24" cy="1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4" name="Line 684"/>
            <p:cNvSpPr>
              <a:spLocks noChangeShapeType="1"/>
            </p:cNvSpPr>
            <p:nvPr/>
          </p:nvSpPr>
          <p:spPr bwMode="gray">
            <a:xfrm flipH="1" flipV="1">
              <a:off x="-1729" y="2374"/>
              <a:ext cx="21" cy="1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5" name="Line 685"/>
            <p:cNvSpPr>
              <a:spLocks noChangeShapeType="1"/>
            </p:cNvSpPr>
            <p:nvPr/>
          </p:nvSpPr>
          <p:spPr bwMode="gray">
            <a:xfrm flipH="1" flipV="1">
              <a:off x="-1748" y="2355"/>
              <a:ext cx="19" cy="1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6" name="Line 686"/>
            <p:cNvSpPr>
              <a:spLocks noChangeShapeType="1"/>
            </p:cNvSpPr>
            <p:nvPr/>
          </p:nvSpPr>
          <p:spPr bwMode="gray">
            <a:xfrm flipH="1" flipV="1">
              <a:off x="-1764" y="2333"/>
              <a:ext cx="16" cy="2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7" name="Line 687"/>
            <p:cNvSpPr>
              <a:spLocks noChangeShapeType="1"/>
            </p:cNvSpPr>
            <p:nvPr/>
          </p:nvSpPr>
          <p:spPr bwMode="gray">
            <a:xfrm flipH="1" flipV="1">
              <a:off x="-1778" y="2310"/>
              <a:ext cx="14" cy="2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8" name="Line 688"/>
            <p:cNvSpPr>
              <a:spLocks noChangeShapeType="1"/>
            </p:cNvSpPr>
            <p:nvPr/>
          </p:nvSpPr>
          <p:spPr bwMode="gray">
            <a:xfrm flipH="1" flipV="1">
              <a:off x="-1787" y="2284"/>
              <a:ext cx="9" cy="2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19" name="Line 689"/>
            <p:cNvSpPr>
              <a:spLocks noChangeShapeType="1"/>
            </p:cNvSpPr>
            <p:nvPr/>
          </p:nvSpPr>
          <p:spPr bwMode="gray">
            <a:xfrm flipH="1" flipV="1">
              <a:off x="-1793" y="2257"/>
              <a:ext cx="6" cy="2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0" name="Line 690"/>
            <p:cNvSpPr>
              <a:spLocks noChangeShapeType="1"/>
            </p:cNvSpPr>
            <p:nvPr/>
          </p:nvSpPr>
          <p:spPr bwMode="gray">
            <a:xfrm flipH="1" flipV="1">
              <a:off x="-1795" y="2229"/>
              <a:ext cx="2" cy="2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1" name="Line 691"/>
            <p:cNvSpPr>
              <a:spLocks noChangeShapeType="1"/>
            </p:cNvSpPr>
            <p:nvPr/>
          </p:nvSpPr>
          <p:spPr bwMode="gray">
            <a:xfrm flipH="1" flipV="1">
              <a:off x="-1795" y="50"/>
              <a:ext cx="0" cy="217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2" name="Line 692"/>
            <p:cNvSpPr>
              <a:spLocks noChangeShapeType="1"/>
            </p:cNvSpPr>
            <p:nvPr/>
          </p:nvSpPr>
          <p:spPr bwMode="gray">
            <a:xfrm flipV="1">
              <a:off x="-1795" y="21"/>
              <a:ext cx="2" cy="2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3" name="Line 693"/>
            <p:cNvSpPr>
              <a:spLocks noChangeShapeType="1"/>
            </p:cNvSpPr>
            <p:nvPr/>
          </p:nvSpPr>
          <p:spPr bwMode="gray">
            <a:xfrm flipV="1">
              <a:off x="-1793" y="-6"/>
              <a:ext cx="6" cy="2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4" name="Line 694"/>
            <p:cNvSpPr>
              <a:spLocks noChangeShapeType="1"/>
            </p:cNvSpPr>
            <p:nvPr/>
          </p:nvSpPr>
          <p:spPr bwMode="gray">
            <a:xfrm flipV="1">
              <a:off x="-1787" y="-31"/>
              <a:ext cx="9" cy="2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5" name="Line 695"/>
            <p:cNvSpPr>
              <a:spLocks noChangeShapeType="1"/>
            </p:cNvSpPr>
            <p:nvPr/>
          </p:nvSpPr>
          <p:spPr bwMode="gray">
            <a:xfrm flipV="1">
              <a:off x="-1778" y="-55"/>
              <a:ext cx="14" cy="24"/>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6" name="Line 696"/>
            <p:cNvSpPr>
              <a:spLocks noChangeShapeType="1"/>
            </p:cNvSpPr>
            <p:nvPr/>
          </p:nvSpPr>
          <p:spPr bwMode="gray">
            <a:xfrm flipV="1">
              <a:off x="-1764" y="-77"/>
              <a:ext cx="16" cy="2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7" name="Line 697"/>
            <p:cNvSpPr>
              <a:spLocks noChangeShapeType="1"/>
            </p:cNvSpPr>
            <p:nvPr/>
          </p:nvSpPr>
          <p:spPr bwMode="gray">
            <a:xfrm flipV="1">
              <a:off x="-1748" y="-96"/>
              <a:ext cx="19" cy="1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8" name="Line 698"/>
            <p:cNvSpPr>
              <a:spLocks noChangeShapeType="1"/>
            </p:cNvSpPr>
            <p:nvPr/>
          </p:nvSpPr>
          <p:spPr bwMode="gray">
            <a:xfrm flipV="1">
              <a:off x="-1729" y="-112"/>
              <a:ext cx="21" cy="1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29" name="Line 699"/>
            <p:cNvSpPr>
              <a:spLocks noChangeShapeType="1"/>
            </p:cNvSpPr>
            <p:nvPr/>
          </p:nvSpPr>
          <p:spPr bwMode="gray">
            <a:xfrm flipV="1">
              <a:off x="-1708" y="-125"/>
              <a:ext cx="24" cy="1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0" name="Line 700"/>
            <p:cNvSpPr>
              <a:spLocks noChangeShapeType="1"/>
            </p:cNvSpPr>
            <p:nvPr/>
          </p:nvSpPr>
          <p:spPr bwMode="gray">
            <a:xfrm flipV="1">
              <a:off x="-1684" y="-135"/>
              <a:ext cx="26" cy="1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1" name="Line 701"/>
            <p:cNvSpPr>
              <a:spLocks noChangeShapeType="1"/>
            </p:cNvSpPr>
            <p:nvPr/>
          </p:nvSpPr>
          <p:spPr bwMode="gray">
            <a:xfrm flipV="1">
              <a:off x="-1658" y="-141"/>
              <a:ext cx="27"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2" name="Line 702"/>
            <p:cNvSpPr>
              <a:spLocks noChangeShapeType="1"/>
            </p:cNvSpPr>
            <p:nvPr/>
          </p:nvSpPr>
          <p:spPr bwMode="gray">
            <a:xfrm flipV="1">
              <a:off x="-1631" y="-143"/>
              <a:ext cx="28"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3" name="Line 703"/>
            <p:cNvSpPr>
              <a:spLocks noChangeShapeType="1"/>
            </p:cNvSpPr>
            <p:nvPr/>
          </p:nvSpPr>
          <p:spPr bwMode="gray">
            <a:xfrm>
              <a:off x="-1603" y="-143"/>
              <a:ext cx="840" cy="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4" name="Line 704"/>
            <p:cNvSpPr>
              <a:spLocks noChangeShapeType="1"/>
            </p:cNvSpPr>
            <p:nvPr/>
          </p:nvSpPr>
          <p:spPr bwMode="gray">
            <a:xfrm>
              <a:off x="-763" y="-143"/>
              <a:ext cx="28" cy="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5" name="Line 705"/>
            <p:cNvSpPr>
              <a:spLocks noChangeShapeType="1"/>
            </p:cNvSpPr>
            <p:nvPr/>
          </p:nvSpPr>
          <p:spPr bwMode="gray">
            <a:xfrm>
              <a:off x="-735" y="-141"/>
              <a:ext cx="28"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6" name="Line 706"/>
            <p:cNvSpPr>
              <a:spLocks noChangeShapeType="1"/>
            </p:cNvSpPr>
            <p:nvPr/>
          </p:nvSpPr>
          <p:spPr bwMode="gray">
            <a:xfrm>
              <a:off x="-707" y="-135"/>
              <a:ext cx="25" cy="1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7" name="Line 707"/>
            <p:cNvSpPr>
              <a:spLocks noChangeShapeType="1"/>
            </p:cNvSpPr>
            <p:nvPr/>
          </p:nvSpPr>
          <p:spPr bwMode="gray">
            <a:xfrm>
              <a:off x="-682" y="-125"/>
              <a:ext cx="23" cy="1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8" name="Line 708"/>
            <p:cNvSpPr>
              <a:spLocks noChangeShapeType="1"/>
            </p:cNvSpPr>
            <p:nvPr/>
          </p:nvSpPr>
          <p:spPr bwMode="gray">
            <a:xfrm>
              <a:off x="-659" y="-112"/>
              <a:ext cx="22" cy="1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39" name="Line 709"/>
            <p:cNvSpPr>
              <a:spLocks noChangeShapeType="1"/>
            </p:cNvSpPr>
            <p:nvPr/>
          </p:nvSpPr>
          <p:spPr bwMode="gray">
            <a:xfrm>
              <a:off x="-637" y="-96"/>
              <a:ext cx="19" cy="1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0" name="Line 710"/>
            <p:cNvSpPr>
              <a:spLocks noChangeShapeType="1"/>
            </p:cNvSpPr>
            <p:nvPr/>
          </p:nvSpPr>
          <p:spPr bwMode="gray">
            <a:xfrm>
              <a:off x="-618" y="-77"/>
              <a:ext cx="17" cy="2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1" name="Line 711"/>
            <p:cNvSpPr>
              <a:spLocks noChangeShapeType="1"/>
            </p:cNvSpPr>
            <p:nvPr/>
          </p:nvSpPr>
          <p:spPr bwMode="gray">
            <a:xfrm>
              <a:off x="-601" y="-55"/>
              <a:ext cx="12" cy="24"/>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2" name="Line 712"/>
            <p:cNvSpPr>
              <a:spLocks noChangeShapeType="1"/>
            </p:cNvSpPr>
            <p:nvPr/>
          </p:nvSpPr>
          <p:spPr bwMode="gray">
            <a:xfrm>
              <a:off x="-589" y="-31"/>
              <a:ext cx="10" cy="25"/>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3" name="Line 713"/>
            <p:cNvSpPr>
              <a:spLocks noChangeShapeType="1"/>
            </p:cNvSpPr>
            <p:nvPr/>
          </p:nvSpPr>
          <p:spPr bwMode="gray">
            <a:xfrm>
              <a:off x="-579" y="-6"/>
              <a:ext cx="6" cy="2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4" name="Line 714"/>
            <p:cNvSpPr>
              <a:spLocks noChangeShapeType="1"/>
            </p:cNvSpPr>
            <p:nvPr/>
          </p:nvSpPr>
          <p:spPr bwMode="gray">
            <a:xfrm>
              <a:off x="-573" y="21"/>
              <a:ext cx="3" cy="2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5" name="Line 715"/>
            <p:cNvSpPr>
              <a:spLocks noChangeShapeType="1"/>
            </p:cNvSpPr>
            <p:nvPr/>
          </p:nvSpPr>
          <p:spPr bwMode="gray">
            <a:xfrm flipH="1">
              <a:off x="-570" y="50"/>
              <a:ext cx="0" cy="217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6" name="Line 716"/>
            <p:cNvSpPr>
              <a:spLocks noChangeShapeType="1"/>
            </p:cNvSpPr>
            <p:nvPr/>
          </p:nvSpPr>
          <p:spPr bwMode="gray">
            <a:xfrm flipH="1">
              <a:off x="-573" y="2229"/>
              <a:ext cx="3" cy="28"/>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7" name="Line 717"/>
            <p:cNvSpPr>
              <a:spLocks noChangeShapeType="1"/>
            </p:cNvSpPr>
            <p:nvPr/>
          </p:nvSpPr>
          <p:spPr bwMode="gray">
            <a:xfrm flipH="1">
              <a:off x="-579" y="2257"/>
              <a:ext cx="6" cy="2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8" name="Line 718"/>
            <p:cNvSpPr>
              <a:spLocks noChangeShapeType="1"/>
            </p:cNvSpPr>
            <p:nvPr/>
          </p:nvSpPr>
          <p:spPr bwMode="gray">
            <a:xfrm flipH="1">
              <a:off x="-589" y="2284"/>
              <a:ext cx="10" cy="2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49" name="Line 719"/>
            <p:cNvSpPr>
              <a:spLocks noChangeShapeType="1"/>
            </p:cNvSpPr>
            <p:nvPr/>
          </p:nvSpPr>
          <p:spPr bwMode="gray">
            <a:xfrm flipH="1">
              <a:off x="-601" y="2310"/>
              <a:ext cx="12" cy="2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50" name="Line 720"/>
            <p:cNvSpPr>
              <a:spLocks noChangeShapeType="1"/>
            </p:cNvSpPr>
            <p:nvPr/>
          </p:nvSpPr>
          <p:spPr bwMode="gray">
            <a:xfrm flipH="1">
              <a:off x="-618" y="2333"/>
              <a:ext cx="17" cy="2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51" name="Line 721"/>
            <p:cNvSpPr>
              <a:spLocks noChangeShapeType="1"/>
            </p:cNvSpPr>
            <p:nvPr/>
          </p:nvSpPr>
          <p:spPr bwMode="gray">
            <a:xfrm flipH="1">
              <a:off x="-637" y="2355"/>
              <a:ext cx="19" cy="19"/>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52" name="Line 722"/>
            <p:cNvSpPr>
              <a:spLocks noChangeShapeType="1"/>
            </p:cNvSpPr>
            <p:nvPr/>
          </p:nvSpPr>
          <p:spPr bwMode="gray">
            <a:xfrm flipH="1">
              <a:off x="-659" y="2374"/>
              <a:ext cx="22" cy="17"/>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53" name="Line 723"/>
            <p:cNvSpPr>
              <a:spLocks noChangeShapeType="1"/>
            </p:cNvSpPr>
            <p:nvPr/>
          </p:nvSpPr>
          <p:spPr bwMode="gray">
            <a:xfrm flipH="1">
              <a:off x="-682" y="2391"/>
              <a:ext cx="23" cy="12"/>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54" name="Line 724"/>
            <p:cNvSpPr>
              <a:spLocks noChangeShapeType="1"/>
            </p:cNvSpPr>
            <p:nvPr/>
          </p:nvSpPr>
          <p:spPr bwMode="gray">
            <a:xfrm flipH="1">
              <a:off x="-707" y="2403"/>
              <a:ext cx="25" cy="10"/>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55" name="Line 725"/>
            <p:cNvSpPr>
              <a:spLocks noChangeShapeType="1"/>
            </p:cNvSpPr>
            <p:nvPr/>
          </p:nvSpPr>
          <p:spPr bwMode="gray">
            <a:xfrm flipH="1">
              <a:off x="-735" y="2413"/>
              <a:ext cx="28" cy="6"/>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sp>
          <p:nvSpPr>
            <p:cNvPr id="156" name="Line 726"/>
            <p:cNvSpPr>
              <a:spLocks noChangeShapeType="1"/>
            </p:cNvSpPr>
            <p:nvPr/>
          </p:nvSpPr>
          <p:spPr bwMode="gray">
            <a:xfrm flipH="1">
              <a:off x="-763" y="2419"/>
              <a:ext cx="28" cy="3"/>
            </a:xfrm>
            <a:prstGeom prst="line">
              <a:avLst/>
            </a:prstGeom>
            <a:grpFill/>
            <a:ln w="9525">
              <a:solidFill>
                <a:schemeClr val="tx1"/>
              </a:solidFill>
              <a:prstDash val="solid"/>
              <a:round/>
            </a:ln>
            <a:extLst/>
          </p:spPr>
          <p:txBody>
            <a:bodyPr vert="horz" wrap="square" lIns="130629" tIns="65314" rIns="130629" bIns="65314" numCol="1" anchor="t" anchorCtr="0" compatLnSpc="1">
              <a:prstTxWarp prst="textNoShape">
                <a:avLst/>
              </a:prstTxWarp>
            </a:bodyPr>
            <a:lstStyle/>
            <a:p>
              <a:endParaRPr lang="en-US" sz="2571"/>
            </a:p>
          </p:txBody>
        </p:sp>
      </p:grpSp>
      <p:pic>
        <p:nvPicPr>
          <p:cNvPr id="15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2995" y="2317624"/>
            <a:ext cx="1881759" cy="328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8" name="Group 157"/>
          <p:cNvGrpSpPr/>
          <p:nvPr/>
        </p:nvGrpSpPr>
        <p:grpSpPr>
          <a:xfrm>
            <a:off x="7091895" y="4051646"/>
            <a:ext cx="1219547" cy="2092360"/>
            <a:chOff x="3897526" y="2915540"/>
            <a:chExt cx="853683" cy="1464652"/>
          </a:xfrm>
        </p:grpSpPr>
        <p:sp>
          <p:nvSpPr>
            <p:cNvPr id="159" name="Rectangle 158"/>
            <p:cNvSpPr/>
            <p:nvPr/>
          </p:nvSpPr>
          <p:spPr bwMode="gray">
            <a:xfrm>
              <a:off x="4019340" y="3346101"/>
              <a:ext cx="578997" cy="65856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16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43" b="99429" l="4412" r="99020"/>
                      </a14:imgEffect>
                    </a14:imgLayer>
                  </a14:imgProps>
                </a:ext>
                <a:ext uri="{28A0092B-C50C-407E-A947-70E740481C1C}">
                  <a14:useLocalDpi xmlns:a14="http://schemas.microsoft.com/office/drawing/2010/main" val="0"/>
                </a:ext>
              </a:extLst>
            </a:blip>
            <a:stretch>
              <a:fillRect/>
            </a:stretch>
          </p:blipFill>
          <p:spPr bwMode="auto">
            <a:xfrm>
              <a:off x="3897526" y="2915540"/>
              <a:ext cx="853683" cy="146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1" name="TextBox 160"/>
          <p:cNvSpPr txBox="1"/>
          <p:nvPr/>
        </p:nvSpPr>
        <p:spPr bwMode="gray">
          <a:xfrm>
            <a:off x="2040774" y="1717303"/>
            <a:ext cx="5684514" cy="439864"/>
          </a:xfrm>
          <a:prstGeom prst="rect">
            <a:avLst/>
          </a:prstGeom>
          <a:noFill/>
        </p:spPr>
        <p:txBody>
          <a:bodyPr wrap="square" lIns="0" tIns="0" rIns="0" bIns="0" rtlCol="0">
            <a:spAutoFit/>
          </a:bodyPr>
          <a:lstStyle/>
          <a:p>
            <a:r>
              <a:rPr lang="en-US" sz="1429" b="1" err="1"/>
              <a:t>EpiWatch Compiles PROs</a:t>
            </a:r>
            <a:r>
              <a:rPr lang="en-US" sz="1429" b="1" baseline="30000"/>
              <a:t>1</a:t>
            </a:r>
            <a:r>
              <a:rPr lang="en-US" sz="1429" b="1"/>
              <a:t> and Biometrics to Advance Diagnostics and Patient Monitoring Capabilities</a:t>
            </a:r>
          </a:p>
        </p:txBody>
      </p:sp>
      <p:grpSp>
        <p:nvGrpSpPr>
          <p:cNvPr id="162" name="Group 161"/>
          <p:cNvGrpSpPr/>
          <p:nvPr/>
        </p:nvGrpSpPr>
        <p:grpSpPr>
          <a:xfrm>
            <a:off x="2040775" y="3915463"/>
            <a:ext cx="5051119" cy="659796"/>
            <a:chOff x="361742" y="3779214"/>
            <a:chExt cx="3535783" cy="461857"/>
          </a:xfrm>
        </p:grpSpPr>
        <p:pic>
          <p:nvPicPr>
            <p:cNvPr id="163" name="Picture 5" descr="L:\public\share\ABC Templates and Resources\Template Resources (AB and TABC)\Art Icons Logos (AB and TABC)\Icons (AB and TABC)\Send_submit.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1742" y="3781446"/>
              <a:ext cx="390143" cy="457200"/>
            </a:xfrm>
            <a:prstGeom prst="rect">
              <a:avLst/>
            </a:prstGeom>
            <a:noFill/>
            <a:extLst>
              <a:ext uri="{909E8E84-426E-40DD-AFC4-6F175D3DCCD1}">
                <a14:hiddenFill xmlns:a14="http://schemas.microsoft.com/office/drawing/2010/main">
                  <a:solidFill>
                    <a:srgbClr val="FFFFFF"/>
                  </a:solidFill>
                </a14:hiddenFill>
              </a:ext>
            </a:extLst>
          </p:spPr>
        </p:pic>
        <p:sp>
          <p:nvSpPr>
            <p:cNvPr id="164" name="TextBox 163"/>
            <p:cNvSpPr txBox="1"/>
            <p:nvPr/>
          </p:nvSpPr>
          <p:spPr bwMode="gray">
            <a:xfrm>
              <a:off x="944544" y="3779214"/>
              <a:ext cx="2952981" cy="461857"/>
            </a:xfrm>
            <a:prstGeom prst="rect">
              <a:avLst/>
            </a:prstGeom>
            <a:noFill/>
          </p:spPr>
          <p:txBody>
            <a:bodyPr wrap="square" lIns="0" tIns="0" rIns="0" bIns="0" rtlCol="0">
              <a:spAutoFit/>
            </a:bodyPr>
            <a:lstStyle/>
            <a:p>
              <a:pPr>
                <a:spcBef>
                  <a:spcPts val="714"/>
                </a:spcBef>
              </a:pPr>
              <a:r>
                <a:rPr lang="en-US" sz="1429" b="1"/>
                <a:t>Tracks heart rate and movement </a:t>
              </a:r>
              <a:r>
                <a:rPr lang="en-US" sz="1429"/>
                <a:t>using Apple Watch heart rate accelerometer and gyroscope and wirelessly transmits data to epilepsy researchers </a:t>
              </a:r>
            </a:p>
          </p:txBody>
        </p:sp>
      </p:grpSp>
      <p:sp>
        <p:nvSpPr>
          <p:cNvPr id="165" name="TextBox 164"/>
          <p:cNvSpPr txBox="1"/>
          <p:nvPr/>
        </p:nvSpPr>
        <p:spPr bwMode="gray">
          <a:xfrm>
            <a:off x="2873349" y="5264645"/>
            <a:ext cx="3933213" cy="879728"/>
          </a:xfrm>
          <a:prstGeom prst="rect">
            <a:avLst/>
          </a:prstGeom>
          <a:noFill/>
        </p:spPr>
        <p:txBody>
          <a:bodyPr wrap="square" lIns="0" tIns="0" rIns="0" bIns="0" rtlCol="0">
            <a:spAutoFit/>
          </a:bodyPr>
          <a:lstStyle/>
          <a:p>
            <a:pPr>
              <a:spcBef>
                <a:spcPts val="714"/>
              </a:spcBef>
            </a:pPr>
            <a:r>
              <a:rPr lang="en-US" sz="1429"/>
              <a:t>Compares biometrics and PROs across study participants to </a:t>
            </a:r>
            <a:r>
              <a:rPr lang="en-US" sz="1429" b="1"/>
              <a:t>improve researchers understanding</a:t>
            </a:r>
            <a:r>
              <a:rPr lang="en-US" sz="1429"/>
              <a:t> of epilepsy and </a:t>
            </a:r>
            <a:r>
              <a:rPr lang="en-US" sz="1429" b="1"/>
              <a:t>explore the potential of wearables as diagnostic tools</a:t>
            </a:r>
          </a:p>
        </p:txBody>
      </p:sp>
      <p:grpSp>
        <p:nvGrpSpPr>
          <p:cNvPr id="166" name="Group 165"/>
          <p:cNvGrpSpPr/>
          <p:nvPr/>
        </p:nvGrpSpPr>
        <p:grpSpPr>
          <a:xfrm>
            <a:off x="1992876" y="2566280"/>
            <a:ext cx="4540946" cy="659796"/>
            <a:chOff x="328213" y="2598405"/>
            <a:chExt cx="3178662" cy="461857"/>
          </a:xfrm>
        </p:grpSpPr>
        <p:sp>
          <p:nvSpPr>
            <p:cNvPr id="167" name="TextBox 166"/>
            <p:cNvSpPr txBox="1"/>
            <p:nvPr/>
          </p:nvSpPr>
          <p:spPr bwMode="gray">
            <a:xfrm>
              <a:off x="944545" y="2598405"/>
              <a:ext cx="2562330" cy="461857"/>
            </a:xfrm>
            <a:prstGeom prst="rect">
              <a:avLst/>
            </a:prstGeom>
            <a:noFill/>
          </p:spPr>
          <p:txBody>
            <a:bodyPr wrap="square" lIns="0" tIns="0" rIns="0" bIns="0" rtlCol="0">
              <a:spAutoFit/>
            </a:bodyPr>
            <a:lstStyle/>
            <a:p>
              <a:pPr>
                <a:spcBef>
                  <a:spcPts val="714"/>
                </a:spcBef>
              </a:pPr>
              <a:r>
                <a:rPr lang="en-US" sz="1429"/>
                <a:t>Enables patients to </a:t>
              </a:r>
              <a:r>
                <a:rPr lang="en-US" sz="1429" b="1"/>
                <a:t>input data and track epilepsy metrics</a:t>
              </a:r>
              <a:r>
                <a:rPr lang="en-US" sz="1429"/>
                <a:t> including seizures, daily medications, side effects, and quality of life</a:t>
              </a:r>
            </a:p>
          </p:txBody>
        </p:sp>
        <p:pic>
          <p:nvPicPr>
            <p:cNvPr id="168" name="Picture 7" descr="L:\public\share\ABC Templates and Resources\Template Resources (AB and TABC)\Art Icons Logos (AB and TABC)\Icons (AB and TABC)\Scorecard_check.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8213" y="2630356"/>
              <a:ext cx="457200" cy="397763"/>
            </a:xfrm>
            <a:prstGeom prst="rect">
              <a:avLst/>
            </a:prstGeom>
            <a:noFill/>
            <a:extLst>
              <a:ext uri="{909E8E84-426E-40DD-AFC4-6F175D3DCCD1}">
                <a14:hiddenFill xmlns:a14="http://schemas.microsoft.com/office/drawing/2010/main">
                  <a:solidFill>
                    <a:srgbClr val="FFFFFF"/>
                  </a:solidFill>
                </a14:hiddenFill>
              </a:ext>
            </a:extLst>
          </p:spPr>
        </p:pic>
      </p:grpSp>
      <p:pic>
        <p:nvPicPr>
          <p:cNvPr id="169"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92876" y="5390859"/>
            <a:ext cx="653143" cy="626931"/>
          </a:xfrm>
          <a:prstGeom prst="rect">
            <a:avLst/>
          </a:prstGeom>
          <a:noFill/>
          <a:extLst>
            <a:ext uri="{909E8E84-426E-40DD-AFC4-6F175D3DCCD1}">
              <a14:hiddenFill xmlns:a14="http://schemas.microsoft.com/office/drawing/2010/main">
                <a:solidFill>
                  <a:srgbClr val="FFFFFF"/>
                </a:solidFill>
              </a14:hiddenFill>
            </a:ext>
          </a:extLst>
        </p:spPr>
      </p:pic>
      <p:sp>
        <p:nvSpPr>
          <p:cNvPr id="170" name="Text Placeholder 9"/>
          <p:cNvSpPr>
            <a:spLocks noGrp="1"/>
          </p:cNvSpPr>
          <p:nvPr/>
        </p:nvSpPr>
        <p:spPr bwMode="gray">
          <a:xfrm rot="16200000">
            <a:off x="8650549" y="4778059"/>
            <a:ext cx="2621993" cy="109902"/>
          </a:xfrm>
          <a:prstGeom prst="rect">
            <a:avLst/>
          </a:prstGeom>
        </p:spPr>
        <p:txBody>
          <a:bodyPr vert="horz" wrap="square" lIns="0" tIns="0" rIns="0" bIns="0" rtlCol="0" anchor="t">
            <a:spAutoFit/>
          </a:bodyPr>
          <a:lstStyle>
            <a:lvl1pPr marL="0" indent="0" algn="l" defTabSz="640080" rtl="0" eaLnBrk="1" latinLnBrk="0" hangingPunct="1">
              <a:spcBef>
                <a:spcPct val="0"/>
              </a:spcBef>
              <a:buFont typeface="Arial" panose="020b0604020202020204" pitchFamily="34" charset="0"/>
              <a:buNone/>
              <a:defRPr sz="5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anose="020b0604020202020204" pitchFamily="34" charset="0"/>
              <a:buNone/>
              <a:defRPr sz="600" kern="1200">
                <a:solidFill>
                  <a:schemeClr val="tx1"/>
                </a:solidFill>
                <a:latin typeface="+mn-lt"/>
                <a:ea typeface="+mn-ea"/>
                <a:cs typeface="+mn-cs"/>
              </a:defRPr>
            </a:lvl2pPr>
            <a:lvl3pPr marL="342900" indent="-114300" algn="l" defTabSz="640080" rtl="0" eaLnBrk="1" latinLnBrk="0" hangingPunct="1">
              <a:spcBef>
                <a:spcPts val="300"/>
              </a:spcBef>
              <a:buFont typeface="Arial" panose="020b0604020202020204" pitchFamily="34" charset="0"/>
              <a:buNone/>
              <a:defRPr sz="600" kern="1200">
                <a:solidFill>
                  <a:schemeClr val="tx1"/>
                </a:solidFill>
                <a:latin typeface="+mn-lt"/>
                <a:ea typeface="+mn-ea"/>
                <a:cs typeface="+mn-cs"/>
              </a:defRPr>
            </a:lvl3pPr>
            <a:lvl4pPr marL="457200" indent="-114300" algn="l" defTabSz="640080" rtl="0" eaLnBrk="1" latinLnBrk="0" hangingPunct="1">
              <a:spcBef>
                <a:spcPts val="300"/>
              </a:spcBef>
              <a:buFont typeface="Arial" panose="020b0604020202020204" pitchFamily="34" charset="0"/>
              <a:buNone/>
              <a:defRPr sz="600" kern="1200">
                <a:solidFill>
                  <a:schemeClr val="tx1"/>
                </a:solidFill>
                <a:latin typeface="+mn-lt"/>
                <a:ea typeface="+mn-ea"/>
                <a:cs typeface="+mn-cs"/>
              </a:defRPr>
            </a:lvl4pPr>
            <a:lvl5pPr marL="571500" indent="-114300" algn="l" defTabSz="640080" rtl="0" eaLnBrk="1" latinLnBrk="0" hangingPunct="1">
              <a:spcBef>
                <a:spcPts val="300"/>
              </a:spcBef>
              <a:buFont typeface="Arial" panose="020b0604020202020204" pitchFamily="34" charset="0"/>
              <a:buNone/>
              <a:defRPr sz="6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r>
              <a:rPr lang="en-US" sz="714" cap="all"/>
              <a:t>The Johns Hopkins Epilepsy Center.</a:t>
            </a:r>
          </a:p>
        </p:txBody>
      </p:sp>
      <p:pic>
        <p:nvPicPr>
          <p:cNvPr id="171" name="Picture 170"/>
          <p:cNvPicPr>
            <a:picLocks noChangeAspect="1"/>
          </p:cNvPicPr>
          <p:nvPr/>
        </p:nvPicPr>
        <p:blipFill>
          <a:blip r:embed="rId9"/>
          <a:stretch>
            <a:fillRect/>
          </a:stretch>
        </p:blipFill>
        <p:spPr>
          <a:xfrm>
            <a:off x="0" y="5381667"/>
            <a:ext cx="1524132" cy="1268078"/>
          </a:xfrm>
          <a:prstGeom prst="rect">
            <a:avLst/>
          </a:prstGeom>
        </p:spPr>
      </p:pic>
    </p:spTree>
    <p:extLst>
      <p:ext uri="{BB962C8B-B14F-4D97-AF65-F5344CB8AC3E}">
        <p14:creationId xmlns:p14="http://schemas.microsoft.com/office/powerpoint/2010/main" val="2231853893"/>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3" name="Chevron 12"/>
          <p:cNvSpPr/>
          <p:nvPr/>
        </p:nvSpPr>
        <p:spPr bwMode="gray">
          <a:xfrm rot="5400000">
            <a:off x="1391733" y="3865609"/>
            <a:ext cx="1690037" cy="509291"/>
          </a:xfrm>
          <a:prstGeom prst="chevron">
            <a:avLst/>
          </a:prstGeom>
          <a:solidFill>
            <a:schemeClr val="accent2"/>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286" b="1">
              <a:solidFill>
                <a:srgbClr val="333E48"/>
              </a:solidFill>
            </a:endParaRPr>
          </a:p>
        </p:txBody>
      </p:sp>
      <p:sp>
        <p:nvSpPr>
          <p:cNvPr id="15" name="Chevron 14"/>
          <p:cNvSpPr/>
          <p:nvPr/>
        </p:nvSpPr>
        <p:spPr bwMode="gray">
          <a:xfrm rot="5400000">
            <a:off x="1311996" y="2292189"/>
            <a:ext cx="1849510" cy="509291"/>
          </a:xfrm>
          <a:prstGeom prst="chevron">
            <a:avLst/>
          </a:prstGeom>
          <a:solidFill>
            <a:schemeClr val="accent3"/>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286" b="1">
              <a:solidFill>
                <a:srgbClr val="333E48"/>
              </a:solidFill>
            </a:endParaRPr>
          </a:p>
        </p:txBody>
      </p:sp>
      <p:sp>
        <p:nvSpPr>
          <p:cNvPr id="2" name="Title 1"/>
          <p:cNvSpPr>
            <a:spLocks noGrp="1"/>
          </p:cNvSpPr>
          <p:nvPr>
            <p:ph type="title"/>
          </p:nvPr>
        </p:nvSpPr>
        <p:spPr/>
        <p:txBody>
          <a:bodyPr/>
          <a:lstStyle/>
          <a:p>
            <a:r>
              <a:rPr lang="en-US" smtClean="0"/>
              <a:t>New Platform Capabilities on the Horizon</a:t>
            </a:r>
            <a:endParaRPr lang="en-US"/>
          </a:p>
        </p:txBody>
      </p:sp>
      <p:sp>
        <p:nvSpPr>
          <p:cNvPr id="3" name="Text Placeholder 2"/>
          <p:cNvSpPr>
            <a:spLocks noGrp="1"/>
          </p:cNvSpPr>
          <p:nvPr>
            <p:ph type="body" sz="quarter" idx="25"/>
          </p:nvPr>
        </p:nvSpPr>
        <p:spPr/>
        <p:txBody>
          <a:bodyPr/>
          <a:lstStyle/>
          <a:p>
            <a:r>
              <a:rPr lang="en-US" smtClean="0"/>
              <a:t>Innovative Technologies Show Promise for Diagnosis and Treatment</a:t>
            </a:r>
            <a:endParaRPr lang="en-US"/>
          </a:p>
        </p:txBody>
      </p:sp>
      <p:sp>
        <p:nvSpPr>
          <p:cNvPr id="9" name="Chevron 8"/>
          <p:cNvSpPr/>
          <p:nvPr/>
        </p:nvSpPr>
        <p:spPr bwMode="gray">
          <a:xfrm rot="5400000">
            <a:off x="1352538" y="5404887"/>
            <a:ext cx="1768429" cy="509291"/>
          </a:xfrm>
          <a:prstGeom prst="chevron">
            <a:avLst/>
          </a:prstGeom>
          <a:solidFill>
            <a:schemeClr val="accent1"/>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286" b="1">
              <a:solidFill>
                <a:srgbClr val="333E48"/>
              </a:solidFill>
            </a:endParaRPr>
          </a:p>
        </p:txBody>
      </p:sp>
      <p:sp>
        <p:nvSpPr>
          <p:cNvPr id="10" name="TextBox 9"/>
          <p:cNvSpPr txBox="1"/>
          <p:nvPr/>
        </p:nvSpPr>
        <p:spPr bwMode="gray">
          <a:xfrm rot="16200000">
            <a:off x="1711900" y="2429402"/>
            <a:ext cx="1049706" cy="219932"/>
          </a:xfrm>
          <a:prstGeom prst="rect">
            <a:avLst/>
          </a:prstGeom>
          <a:noFill/>
        </p:spPr>
        <p:txBody>
          <a:bodyPr wrap="square" lIns="0" tIns="0" rIns="0" bIns="0" rtlCol="0">
            <a:spAutoFit/>
          </a:bodyPr>
          <a:lstStyle/>
          <a:p>
            <a:pPr>
              <a:spcBef>
                <a:spcPts val="714"/>
              </a:spcBef>
            </a:pPr>
            <a:r>
              <a:rPr lang="en-US" sz="1429" b="1"/>
              <a:t>Established</a:t>
            </a:r>
          </a:p>
        </p:txBody>
      </p:sp>
      <p:sp>
        <p:nvSpPr>
          <p:cNvPr id="11" name="TextBox 10"/>
          <p:cNvSpPr txBox="1"/>
          <p:nvPr/>
        </p:nvSpPr>
        <p:spPr bwMode="gray">
          <a:xfrm rot="16200000">
            <a:off x="1709071" y="3931834"/>
            <a:ext cx="1049706" cy="219932"/>
          </a:xfrm>
          <a:prstGeom prst="rect">
            <a:avLst/>
          </a:prstGeom>
          <a:noFill/>
        </p:spPr>
        <p:txBody>
          <a:bodyPr wrap="square" lIns="0" tIns="0" rIns="0" bIns="0" rtlCol="0">
            <a:spAutoFit/>
          </a:bodyPr>
          <a:lstStyle/>
          <a:p>
            <a:pPr>
              <a:spcBef>
                <a:spcPts val="714"/>
              </a:spcBef>
            </a:pPr>
            <a:r>
              <a:rPr lang="en-US" sz="1429" b="1"/>
              <a:t>Emerging</a:t>
            </a:r>
          </a:p>
        </p:txBody>
      </p:sp>
      <p:sp>
        <p:nvSpPr>
          <p:cNvPr id="12" name="TextBox 11"/>
          <p:cNvSpPr txBox="1"/>
          <p:nvPr/>
        </p:nvSpPr>
        <p:spPr bwMode="gray">
          <a:xfrm rot="16200000">
            <a:off x="1569578" y="5501514"/>
            <a:ext cx="1328699" cy="219932"/>
          </a:xfrm>
          <a:prstGeom prst="rect">
            <a:avLst/>
          </a:prstGeom>
          <a:noFill/>
        </p:spPr>
        <p:txBody>
          <a:bodyPr wrap="square" lIns="0" tIns="0" rIns="0" bIns="0" rtlCol="0">
            <a:spAutoFit/>
          </a:bodyPr>
          <a:lstStyle/>
          <a:p>
            <a:pPr>
              <a:spcBef>
                <a:spcPts val="714"/>
              </a:spcBef>
            </a:pPr>
            <a:r>
              <a:rPr lang="en-US" sz="1429" b="1"/>
              <a:t>Experimental</a:t>
            </a:r>
          </a:p>
        </p:txBody>
      </p:sp>
      <p:sp>
        <p:nvSpPr>
          <p:cNvPr id="16" name="Text Placeholder 2"/>
          <p:cNvSpPr txBox="1"/>
          <p:nvPr/>
        </p:nvSpPr>
        <p:spPr bwMode="gray">
          <a:xfrm>
            <a:off x="2889180" y="1622080"/>
            <a:ext cx="1911801" cy="21993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en-US" sz="1429" b="1"/>
              <a:t>Technology Feature</a:t>
            </a:r>
          </a:p>
        </p:txBody>
      </p:sp>
      <p:sp>
        <p:nvSpPr>
          <p:cNvPr id="17" name="Text Placeholder 2"/>
          <p:cNvSpPr txBox="1"/>
          <p:nvPr/>
        </p:nvSpPr>
        <p:spPr bwMode="gray">
          <a:xfrm>
            <a:off x="5564042" y="1622080"/>
            <a:ext cx="1911801" cy="21993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en-US" sz="1429" b="1"/>
              <a:t>Function</a:t>
            </a:r>
          </a:p>
        </p:txBody>
      </p:sp>
      <p:sp>
        <p:nvSpPr>
          <p:cNvPr id="18" name="Text Placeholder 2"/>
          <p:cNvSpPr txBox="1"/>
          <p:nvPr/>
        </p:nvSpPr>
        <p:spPr bwMode="gray">
          <a:xfrm>
            <a:off x="8141908" y="1623323"/>
            <a:ext cx="1911801" cy="21993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en-US" sz="1429" b="1"/>
              <a:t>Example Use </a:t>
            </a:r>
          </a:p>
        </p:txBody>
      </p:sp>
      <p:sp>
        <p:nvSpPr>
          <p:cNvPr id="19" name="Text Placeholder 1"/>
          <p:cNvSpPr txBox="1"/>
          <p:nvPr/>
        </p:nvSpPr>
        <p:spPr bwMode="gray">
          <a:xfrm>
            <a:off x="2959556" y="2032501"/>
            <a:ext cx="1800789"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Camera</a:t>
            </a:r>
          </a:p>
        </p:txBody>
      </p:sp>
      <p:sp>
        <p:nvSpPr>
          <p:cNvPr id="20" name="Text Placeholder 1"/>
          <p:cNvSpPr txBox="1"/>
          <p:nvPr/>
        </p:nvSpPr>
        <p:spPr bwMode="gray">
          <a:xfrm>
            <a:off x="2959556" y="2460938"/>
            <a:ext cx="1800789"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Video</a:t>
            </a:r>
          </a:p>
        </p:txBody>
      </p:sp>
      <p:sp>
        <p:nvSpPr>
          <p:cNvPr id="21" name="Text Placeholder 1"/>
          <p:cNvSpPr txBox="1"/>
          <p:nvPr/>
        </p:nvSpPr>
        <p:spPr bwMode="gray">
          <a:xfrm>
            <a:off x="2959556" y="2879523"/>
            <a:ext cx="1800789"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Bluetooth peripherals</a:t>
            </a:r>
          </a:p>
        </p:txBody>
      </p:sp>
      <p:sp>
        <p:nvSpPr>
          <p:cNvPr id="35" name="Text Placeholder 1"/>
          <p:cNvSpPr txBox="1"/>
          <p:nvPr/>
        </p:nvSpPr>
        <p:spPr bwMode="gray">
          <a:xfrm>
            <a:off x="5420068" y="2032501"/>
            <a:ext cx="1800789"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Image capture</a:t>
            </a:r>
          </a:p>
        </p:txBody>
      </p:sp>
      <p:sp>
        <p:nvSpPr>
          <p:cNvPr id="36" name="Text Placeholder 1"/>
          <p:cNvSpPr txBox="1"/>
          <p:nvPr/>
        </p:nvSpPr>
        <p:spPr bwMode="gray">
          <a:xfrm>
            <a:off x="8009962" y="2032501"/>
            <a:ext cx="2043747"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err="1"/>
              <a:t>Teledermatology store-and-forward</a:t>
            </a:r>
          </a:p>
        </p:txBody>
      </p:sp>
      <p:sp>
        <p:nvSpPr>
          <p:cNvPr id="37" name="Text Placeholder 1"/>
          <p:cNvSpPr txBox="1"/>
          <p:nvPr/>
        </p:nvSpPr>
        <p:spPr bwMode="gray">
          <a:xfrm>
            <a:off x="5420068" y="2454609"/>
            <a:ext cx="2118289"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Audio-visual conferencing</a:t>
            </a:r>
          </a:p>
        </p:txBody>
      </p:sp>
      <p:sp>
        <p:nvSpPr>
          <p:cNvPr id="38" name="Text Placeholder 1"/>
          <p:cNvSpPr txBox="1"/>
          <p:nvPr/>
        </p:nvSpPr>
        <p:spPr bwMode="gray">
          <a:xfrm>
            <a:off x="8009961" y="2490894"/>
            <a:ext cx="1955003"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Primary and urgent care virtual visits </a:t>
            </a:r>
          </a:p>
        </p:txBody>
      </p:sp>
      <p:sp>
        <p:nvSpPr>
          <p:cNvPr id="39" name="Text Placeholder 1"/>
          <p:cNvSpPr txBox="1"/>
          <p:nvPr/>
        </p:nvSpPr>
        <p:spPr bwMode="gray">
          <a:xfrm>
            <a:off x="5433680" y="2879523"/>
            <a:ext cx="1800789"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Manual biometric data collection</a:t>
            </a:r>
          </a:p>
        </p:txBody>
      </p:sp>
      <p:sp>
        <p:nvSpPr>
          <p:cNvPr id="44" name="Text Placeholder 1"/>
          <p:cNvSpPr txBox="1"/>
          <p:nvPr/>
        </p:nvSpPr>
        <p:spPr bwMode="gray">
          <a:xfrm>
            <a:off x="8009961" y="2915809"/>
            <a:ext cx="1955003"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Monitoring CHF and COPD patients</a:t>
            </a:r>
          </a:p>
        </p:txBody>
      </p:sp>
      <p:cxnSp>
        <p:nvCxnSpPr>
          <p:cNvPr id="49" name="Straight Connector 48"/>
          <p:cNvCxnSpPr/>
          <p:nvPr/>
        </p:nvCxnSpPr>
        <p:spPr bwMode="gray">
          <a:xfrm>
            <a:off x="5564041" y="1917189"/>
            <a:ext cx="20121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8148238" y="1917189"/>
            <a:ext cx="198217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1"/>
          <p:cNvSpPr txBox="1"/>
          <p:nvPr/>
        </p:nvSpPr>
        <p:spPr bwMode="gray">
          <a:xfrm>
            <a:off x="2959554" y="3607662"/>
            <a:ext cx="2124986"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Smartphone or wearable-based sensors</a:t>
            </a:r>
          </a:p>
        </p:txBody>
      </p:sp>
      <p:sp>
        <p:nvSpPr>
          <p:cNvPr id="53" name="Text Placeholder 1"/>
          <p:cNvSpPr txBox="1"/>
          <p:nvPr/>
        </p:nvSpPr>
        <p:spPr bwMode="gray">
          <a:xfrm>
            <a:off x="5424257" y="3607662"/>
            <a:ext cx="2124986"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Manual and automatic biometric data collection</a:t>
            </a:r>
          </a:p>
        </p:txBody>
      </p:sp>
      <p:sp>
        <p:nvSpPr>
          <p:cNvPr id="55" name="Text Placeholder 1"/>
          <p:cNvSpPr txBox="1"/>
          <p:nvPr/>
        </p:nvSpPr>
        <p:spPr bwMode="gray">
          <a:xfrm>
            <a:off x="8005430" y="3607662"/>
            <a:ext cx="1959534"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Monitoring heart rate, steps, food intake, etc. </a:t>
            </a:r>
          </a:p>
        </p:txBody>
      </p:sp>
      <p:sp>
        <p:nvSpPr>
          <p:cNvPr id="56" name="Text Placeholder 1"/>
          <p:cNvSpPr txBox="1"/>
          <p:nvPr/>
        </p:nvSpPr>
        <p:spPr bwMode="gray">
          <a:xfrm>
            <a:off x="2959554" y="4278821"/>
            <a:ext cx="2124986"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Ingestible sensors</a:t>
            </a:r>
          </a:p>
        </p:txBody>
      </p:sp>
      <p:sp>
        <p:nvSpPr>
          <p:cNvPr id="57" name="Text Placeholder 1"/>
          <p:cNvSpPr txBox="1"/>
          <p:nvPr/>
        </p:nvSpPr>
        <p:spPr bwMode="gray">
          <a:xfrm>
            <a:off x="5433680" y="4278820"/>
            <a:ext cx="2124986"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Automatic biometric data collection</a:t>
            </a:r>
          </a:p>
        </p:txBody>
      </p:sp>
      <p:sp>
        <p:nvSpPr>
          <p:cNvPr id="58" name="Text Placeholder 1"/>
          <p:cNvSpPr txBox="1"/>
          <p:nvPr/>
        </p:nvSpPr>
        <p:spPr bwMode="gray">
          <a:xfrm>
            <a:off x="8005429" y="4278821"/>
            <a:ext cx="2048279"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Digestible pill for tracking medication adherence</a:t>
            </a:r>
          </a:p>
        </p:txBody>
      </p:sp>
      <p:sp>
        <p:nvSpPr>
          <p:cNvPr id="62" name="Text Placeholder 1"/>
          <p:cNvSpPr txBox="1"/>
          <p:nvPr/>
        </p:nvSpPr>
        <p:spPr bwMode="gray">
          <a:xfrm>
            <a:off x="2959554" y="5189789"/>
            <a:ext cx="2124986"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Artificial intelligence and machine learning </a:t>
            </a:r>
          </a:p>
        </p:txBody>
      </p:sp>
      <p:sp>
        <p:nvSpPr>
          <p:cNvPr id="63" name="Text Placeholder 1"/>
          <p:cNvSpPr txBox="1"/>
          <p:nvPr/>
        </p:nvSpPr>
        <p:spPr bwMode="gray">
          <a:xfrm>
            <a:off x="5433680" y="5189789"/>
            <a:ext cx="2124986" cy="39574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Diagnosis and treatment recommendations </a:t>
            </a:r>
          </a:p>
        </p:txBody>
      </p:sp>
      <p:sp>
        <p:nvSpPr>
          <p:cNvPr id="64" name="Text Placeholder 1"/>
          <p:cNvSpPr txBox="1"/>
          <p:nvPr/>
        </p:nvSpPr>
        <p:spPr bwMode="gray">
          <a:xfrm>
            <a:off x="8005430" y="5189789"/>
            <a:ext cx="2124986" cy="44704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Imaging interpretations</a:t>
            </a:r>
          </a:p>
          <a:p>
            <a:pPr>
              <a:spcBef>
                <a:spcPts val="429"/>
              </a:spcBef>
            </a:pPr>
            <a:r>
              <a:rPr lang="en-US" sz="1286"/>
              <a:t>Chat bot for mental health</a:t>
            </a:r>
          </a:p>
        </p:txBody>
      </p:sp>
      <p:sp>
        <p:nvSpPr>
          <p:cNvPr id="65" name="Text Placeholder 1"/>
          <p:cNvSpPr txBox="1"/>
          <p:nvPr/>
        </p:nvSpPr>
        <p:spPr bwMode="gray">
          <a:xfrm>
            <a:off x="2959554" y="5853789"/>
            <a:ext cx="2474126"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Virtual and augmented reality</a:t>
            </a:r>
          </a:p>
        </p:txBody>
      </p:sp>
      <p:sp>
        <p:nvSpPr>
          <p:cNvPr id="66" name="Text Placeholder 1"/>
          <p:cNvSpPr txBox="1"/>
          <p:nvPr/>
        </p:nvSpPr>
        <p:spPr bwMode="gray">
          <a:xfrm>
            <a:off x="5433680" y="5853789"/>
            <a:ext cx="2124986"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Simulated therapy</a:t>
            </a:r>
          </a:p>
        </p:txBody>
      </p:sp>
      <p:sp>
        <p:nvSpPr>
          <p:cNvPr id="67" name="Text Placeholder 1"/>
          <p:cNvSpPr txBox="1"/>
          <p:nvPr/>
        </p:nvSpPr>
        <p:spPr bwMode="gray">
          <a:xfrm>
            <a:off x="8005430" y="5853789"/>
            <a:ext cx="2124986" cy="44704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a:spcBef>
                <a:spcPts val="429"/>
              </a:spcBef>
            </a:pPr>
            <a:r>
              <a:rPr lang="en-US" sz="1286"/>
              <a:t>Provider training</a:t>
            </a:r>
          </a:p>
          <a:p>
            <a:pPr>
              <a:spcBef>
                <a:spcPts val="429"/>
              </a:spcBef>
            </a:pPr>
            <a:r>
              <a:rPr lang="en-US" sz="1286"/>
              <a:t>Tele-rehabilitation </a:t>
            </a:r>
          </a:p>
        </p:txBody>
      </p:sp>
      <p:cxnSp>
        <p:nvCxnSpPr>
          <p:cNvPr id="46" name="Straight Connector 45"/>
          <p:cNvCxnSpPr/>
          <p:nvPr/>
        </p:nvCxnSpPr>
        <p:spPr bwMode="gray">
          <a:xfrm>
            <a:off x="2889179" y="1917189"/>
            <a:ext cx="198217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gray">
          <a:xfrm flipV="1">
            <a:off x="2959555" y="3408090"/>
            <a:ext cx="7170861"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cxnSp>
        <p:nvCxnSpPr>
          <p:cNvPr id="51" name="Straight Connector 50"/>
          <p:cNvCxnSpPr/>
          <p:nvPr/>
        </p:nvCxnSpPr>
        <p:spPr bwMode="gray">
          <a:xfrm flipV="1">
            <a:off x="2959555" y="4875104"/>
            <a:ext cx="7170861"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69" name="Text Placeholder 4"/>
          <p:cNvSpPr>
            <a:spLocks noGrp="1"/>
          </p:cNvSpPr>
          <p:nvPr>
            <p:ph type="body" sz="quarter" idx="27"/>
          </p:nvPr>
        </p:nvSpPr>
        <p:spPr>
          <a:xfrm>
            <a:off x="7794171" y="6720398"/>
            <a:ext cx="2873829" cy="137602"/>
          </a:xfrm>
        </p:spPr>
        <p:txBody>
          <a:bodyPr/>
          <a:lstStyle/>
          <a:p>
            <a:pPr algn="r"/>
            <a:r>
              <a:rPr lang="en-US" smtClean="0"/>
              <a:t>Service Line Strategy Advisor research and analysis.</a:t>
            </a:r>
            <a:endParaRPr lang="en-US"/>
          </a:p>
        </p:txBody>
      </p:sp>
      <p:pic>
        <p:nvPicPr>
          <p:cNvPr id="41" name="Picture 40"/>
          <p:cNvPicPr>
            <a:picLocks noChangeAspect="1"/>
          </p:cNvPicPr>
          <p:nvPr/>
        </p:nvPicPr>
        <p:blipFill>
          <a:blip r:embed="rId3"/>
          <a:stretch>
            <a:fillRect/>
          </a:stretch>
        </p:blipFill>
        <p:spPr>
          <a:xfrm>
            <a:off x="0" y="5381667"/>
            <a:ext cx="1524132" cy="1268078"/>
          </a:xfrm>
          <a:prstGeom prst="rect">
            <a:avLst/>
          </a:prstGeom>
        </p:spPr>
      </p:pic>
    </p:spTree>
    <p:extLst>
      <p:ext uri="{BB962C8B-B14F-4D97-AF65-F5344CB8AC3E}">
        <p14:creationId xmlns:p14="http://schemas.microsoft.com/office/powerpoint/2010/main" val="3798824600"/>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idx="4294967295"/>
          </p:nvPr>
        </p:nvSpPr>
        <p:spPr>
          <a:xfrm>
            <a:off x="1410657" y="946645"/>
            <a:ext cx="9305925" cy="2728913"/>
          </a:xfrm>
        </p:spPr>
        <p:txBody>
          <a:bodyPr>
            <a:normAutofit fontScale="90000"/>
          </a:bodyPr>
          <a:lstStyle/>
          <a:p>
            <a:pPr algn="ctr"/>
            <a:br>
              <a:rPr lang="en-US" b="1" smtClean="0">
                <a:solidFill>
                  <a:srgbClr val="000066"/>
                </a:solidFill>
                <a:latin typeface="Century Gothic" panose="020b0502020202020204" pitchFamily="34" charset="0"/>
                <a:cs typeface="Arial" panose="020b0604020202020204" pitchFamily="34" charset="0"/>
              </a:rPr>
            </a:br>
            <a:br>
              <a:rPr lang="en-US" b="1">
                <a:solidFill>
                  <a:srgbClr val="000066"/>
                </a:solidFill>
                <a:latin typeface="Century Gothic" panose="020b0502020202020204" pitchFamily="34" charset="0"/>
                <a:cs typeface="Arial" panose="020b0604020202020204" pitchFamily="34" charset="0"/>
              </a:rPr>
            </a:br>
            <a:br>
              <a:rPr lang="en-US" b="1" smtClean="0">
                <a:solidFill>
                  <a:srgbClr val="000066"/>
                </a:solidFill>
                <a:latin typeface="Century Gothic" panose="020b0502020202020204" pitchFamily="34" charset="0"/>
                <a:cs typeface="Arial" panose="020b0604020202020204" pitchFamily="34" charset="0"/>
              </a:rPr>
            </a:br>
            <a:r>
              <a:rPr lang="en-US" sz="5300" b="1"/>
              <a:t>VA IG: CoreFLS failed on inadequate expertise, </a:t>
            </a:r>
            <a:r>
              <a:rPr lang="en-US" sz="5300" b="1" smtClean="0"/>
              <a:t>oversight – it’s the PEOPLE!</a:t>
            </a:r>
            <a:br>
              <a:rPr lang="en-US" sz="5300" b="1" smtClean="0"/>
            </a:br>
            <a:r>
              <a:rPr lang="en-US" sz="5300" b="1" smtClean="0"/>
              <a:t>Get that right and the technology is easy.</a:t>
            </a:r>
            <a:br>
              <a:rPr lang="en-US"/>
            </a:br>
            <a:br>
              <a:rPr lang="en-US" sz="3600" b="1" smtClean="0">
                <a:latin typeface="Century Gothic" panose="020b0502020202020204" pitchFamily="34" charset="0"/>
                <a:cs typeface="Arial" panose="020b0604020202020204" pitchFamily="34" charset="0"/>
              </a:rPr>
            </a:br>
            <a:br>
              <a:rPr lang="en-US" b="1" smtClean="0"/>
            </a:br>
            <a:endParaRPr lang="en-US" sz="4000" b="1">
              <a:latin typeface="Century Gothic" panose="020b0502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0" y="5589922"/>
            <a:ext cx="1524132" cy="1268078"/>
          </a:xfrm>
          <a:prstGeom prst="rect">
            <a:avLst/>
          </a:prstGeom>
        </p:spPr>
      </p:pic>
    </p:spTree>
    <p:extLst>
      <p:ext uri="{BB962C8B-B14F-4D97-AF65-F5344CB8AC3E}">
        <p14:creationId xmlns:p14="http://schemas.microsoft.com/office/powerpoint/2010/main" val="131533004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AABAD3"/>
        </a:solidFill>
        <a:effectLst/>
      </p:bgPr>
    </p:bg>
    <p:spTree>
      <p:nvGrpSpPr>
        <p:cNvPr id="1" name=""/>
        <p:cNvGrpSpPr/>
        <p:nvPr/>
      </p:nvGrpSpPr>
      <p:grpSpPr>
        <a:xfrm>
          <a:off x="0" y="0"/>
          <a: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66" y="685800"/>
            <a:ext cx="5486400" cy="5486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114" y="685800"/>
            <a:ext cx="5486400" cy="54864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2057400"/>
            <a:ext cx="2743200" cy="2743200"/>
          </a:xfrm>
          <a:prstGeom prst="rect">
            <a:avLst/>
          </a:prstGeom>
        </p:spPr>
      </p:pic>
    </p:spTree>
    <p:extLst>
      <p:ext uri="{BB962C8B-B14F-4D97-AF65-F5344CB8AC3E}">
        <p14:creationId xmlns:p14="http://schemas.microsoft.com/office/powerpoint/2010/main" val="20415009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AABAD3"/>
        </a:solidFill>
        <a:effectLst/>
      </p:bgPr>
    </p:bg>
    <p:spTree>
      <p:nvGrpSpPr>
        <p:cNvPr id="1" name=""/>
        <p:cNvGrpSpPr/>
        <p:nvPr/>
      </p:nvGrpSpPr>
      <p:grpSpPr>
        <a:xfrm>
          <a:off x="0" y="0"/>
          <a: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19476" cy="30878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390" y="0"/>
            <a:ext cx="4867610" cy="3243160"/>
          </a:xfrm>
          <a:prstGeom prst="rect">
            <a:avLst/>
          </a:prstGeom>
        </p:spPr>
      </p:pic>
    </p:spTree>
    <p:extLst>
      <p:ext uri="{BB962C8B-B14F-4D97-AF65-F5344CB8AC3E}">
        <p14:creationId xmlns:p14="http://schemas.microsoft.com/office/powerpoint/2010/main" val="1653183339"/>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AABAD3"/>
        </a:solidFill>
        <a:effectLst/>
      </p:bgPr>
    </p:bg>
    <p:spTree>
      <p:nvGrpSpPr>
        <p:cNvPr id="1" name=""/>
        <p:cNvGrpSpPr/>
        <p:nvPr/>
      </p:nvGrpSpPr>
      <p:grpSpPr>
        <a:xfrm>
          <a:off x="0" y="0"/>
          <a:ext cx="0" cy="0"/>
        </a:xfrm>
      </p:grpSpPr>
      <p:sp>
        <p:nvSpPr>
          <p:cNvPr id="2" name="Title 1"/>
          <p:cNvSpPr>
            <a:spLocks noGrp="1"/>
          </p:cNvSpPr>
          <p:nvPr>
            <p:ph type="ctrTitle" idx="4294967295"/>
          </p:nvPr>
        </p:nvSpPr>
        <p:spPr>
          <a:xfrm>
            <a:off x="1410657" y="946645"/>
            <a:ext cx="9305925" cy="2728913"/>
          </a:xfrm>
        </p:spPr>
        <p:txBody>
          <a:bodyPr>
            <a:normAutofit fontScale="90000"/>
          </a:bodyPr>
          <a:lstStyle/>
          <a:p>
            <a:pPr algn="ctr"/>
            <a:br>
              <a:rPr lang="en-US" b="1" smtClean="0">
                <a:solidFill>
                  <a:srgbClr val="000066"/>
                </a:solidFill>
                <a:latin typeface="Century Gothic" panose="020b0502020202020204" pitchFamily="34" charset="0"/>
                <a:cs typeface="Arial" panose="020b0604020202020204" pitchFamily="34" charset="0"/>
              </a:rPr>
            </a:br>
            <a:br>
              <a:rPr lang="en-US" b="1">
                <a:solidFill>
                  <a:srgbClr val="000066"/>
                </a:solidFill>
                <a:latin typeface="Century Gothic" panose="020b0502020202020204" pitchFamily="34" charset="0"/>
                <a:cs typeface="Arial" panose="020b0604020202020204" pitchFamily="34" charset="0"/>
              </a:rPr>
            </a:br>
            <a:br>
              <a:rPr lang="en-US" b="1" smtClean="0">
                <a:solidFill>
                  <a:srgbClr val="000066"/>
                </a:solidFill>
                <a:latin typeface="Century Gothic" panose="020b0502020202020204" pitchFamily="34" charset="0"/>
                <a:cs typeface="Arial" panose="020b0604020202020204" pitchFamily="34" charset="0"/>
              </a:rPr>
            </a:br>
            <a:br>
              <a:rPr lang="en-US"/>
            </a:br>
            <a:br>
              <a:rPr lang="en-US" sz="3600" b="1" smtClean="0">
                <a:latin typeface="Century Gothic" panose="020b0502020202020204" pitchFamily="34" charset="0"/>
                <a:cs typeface="Arial" panose="020b0604020202020204" pitchFamily="34" charset="0"/>
              </a:rPr>
            </a:br>
            <a:br>
              <a:rPr lang="en-US" b="1" smtClean="0"/>
            </a:br>
            <a:endParaRPr lang="en-US" sz="4000" b="1">
              <a:latin typeface="Century Gothic" panose="020b0502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0" y="5589922"/>
            <a:ext cx="1524132" cy="1268078"/>
          </a:xfrm>
          <a:prstGeom prst="rect">
            <a:avLst/>
          </a:prstGeom>
        </p:spPr>
      </p:pic>
    </p:spTree>
    <p:extLst>
      <p:ext uri="{BB962C8B-B14F-4D97-AF65-F5344CB8AC3E}">
        <p14:creationId xmlns:p14="http://schemas.microsoft.com/office/powerpoint/2010/main" val="339872460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AABAD3"/>
        </a:solidFill>
        <a:effectLst/>
      </p:bgPr>
    </p:bg>
    <p:spTree>
      <p:nvGrpSpPr>
        <p:cNvPr id="1" name=""/>
        <p:cNvGrpSpPr/>
        <p:nvPr/>
      </p:nvGrpSpPr>
      <p:grpSpPr>
        <a:xfrm>
          <a:off x="0" y="0"/>
          <a:ext cx="0" cy="0"/>
        </a:xfrm>
      </p:grpSpPr>
      <p:pic>
        <p:nvPicPr>
          <p:cNvPr id="5" name="Picture 4"/>
          <p:cNvPicPr>
            <a:picLocks noChangeAspect="1"/>
          </p:cNvPicPr>
          <p:nvPr/>
        </p:nvPicPr>
        <p:blipFill>
          <a:blip r:embed="rId3"/>
          <a:stretch>
            <a:fillRect/>
          </a:stretch>
        </p:blipFill>
        <p:spPr>
          <a:xfrm>
            <a:off x="2313017" y="1415252"/>
            <a:ext cx="7261166" cy="1912107"/>
          </a:xfrm>
          <a:prstGeom prst="rect">
            <a:avLst/>
          </a:prstGeom>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45436" y="4389142"/>
            <a:ext cx="8963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759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AABAD3"/>
        </a:solidFill>
        <a:effectLst/>
      </p:bgPr>
    </p:bg>
    <p:spTree>
      <p:nvGrpSpPr>
        <p:cNvPr id="1" name=""/>
        <p:cNvGrpSpPr/>
        <p:nvPr/>
      </p:nvGrpSpPr>
      <p:grpSpPr>
        <a:xfrm>
          <a:off x="0" y="0"/>
          <a: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59" y="0"/>
            <a:ext cx="10323479" cy="6858000"/>
          </a:xfrm>
          <a:prstGeom prst="rect">
            <a:avLst/>
          </a:prstGeom>
        </p:spPr>
      </p:pic>
    </p:spTree>
    <p:extLst>
      <p:ext uri="{BB962C8B-B14F-4D97-AF65-F5344CB8AC3E}">
        <p14:creationId xmlns:p14="http://schemas.microsoft.com/office/powerpoint/2010/main" val="2499071246"/>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Telehealth Is a Tool, Not a Self-Contained Strategy</a:t>
            </a:r>
            <a:endParaRPr lang="en-US"/>
          </a:p>
        </p:txBody>
      </p:sp>
      <p:sp>
        <p:nvSpPr>
          <p:cNvPr id="3" name="Text Placeholder 2"/>
          <p:cNvSpPr>
            <a:spLocks noGrp="1"/>
          </p:cNvSpPr>
          <p:nvPr>
            <p:ph type="body" sz="quarter" idx="25"/>
          </p:nvPr>
        </p:nvSpPr>
        <p:spPr>
          <a:xfrm>
            <a:off x="1982106" y="1026223"/>
            <a:ext cx="8685893" cy="307777"/>
          </a:xfrm>
        </p:spPr>
        <p:txBody>
          <a:bodyPr>
            <a:normAutofit fontScale="92500" lnSpcReduction="20000"/>
          </a:bodyPr>
          <a:lstStyle/>
          <a:p>
            <a:r>
              <a:rPr lang="en-US" smtClean="0"/>
              <a:t>Virtual Care Can Promote Different, </a:t>
            </a:r>
            <a:r>
              <a:rPr lang="en-US"/>
              <a:t>Sometimes Contrasting Goals</a:t>
            </a:r>
          </a:p>
        </p:txBody>
      </p:sp>
      <p:sp>
        <p:nvSpPr>
          <p:cNvPr id="5" name="Text Placeholder 4"/>
          <p:cNvSpPr>
            <a:spLocks noGrp="1"/>
          </p:cNvSpPr>
          <p:nvPr>
            <p:ph type="body" sz="quarter" idx="27"/>
          </p:nvPr>
        </p:nvSpPr>
        <p:spPr>
          <a:xfrm>
            <a:off x="7794171" y="6708509"/>
            <a:ext cx="2873829" cy="149491"/>
          </a:xfrm>
        </p:spPr>
        <p:txBody>
          <a:bodyPr>
            <a:normAutofit fontScale="92500" lnSpcReduction="20000"/>
          </a:bodyPr>
          <a:lstStyle/>
          <a:p>
            <a:pPr algn="r"/>
            <a:r>
              <a:rPr lang="en-US" smtClean="0"/>
              <a:t>Service Line Strategy Advisor research and analysis.</a:t>
            </a:r>
            <a:endParaRPr lang="en-US"/>
          </a:p>
        </p:txBody>
      </p:sp>
      <p:pic>
        <p:nvPicPr>
          <p:cNvPr id="70" name="Picture 69"/>
          <p:cNvPicPr>
            <a:picLocks noChangeAspect="1"/>
          </p:cNvPicPr>
          <p:nvPr/>
        </p:nvPicPr>
        <p:blipFill>
          <a:blip r:embed="rId3">
            <a:extLst>
              <a:ext uri="{28A0092B-C50C-407E-A947-70E740481C1C}">
                <a14:useLocalDpi xmlns:a14="http://schemas.microsoft.com/office/drawing/2010/main" val="0"/>
              </a:ext>
            </a:extLst>
          </a:blip>
          <a:srcRect r="17391"/>
          <a:stretch>
            <a:fillRect/>
          </a:stretch>
        </p:blipFill>
        <p:spPr bwMode="gray">
          <a:xfrm>
            <a:off x="9601150" y="5920060"/>
            <a:ext cx="608743" cy="436223"/>
          </a:xfrm>
          <a:prstGeom prst="rect">
            <a:avLst/>
          </a:prstGeom>
        </p:spPr>
      </p:pic>
      <p:sp>
        <p:nvSpPr>
          <p:cNvPr id="71" name="TextBox 70"/>
          <p:cNvSpPr txBox="1"/>
          <p:nvPr/>
        </p:nvSpPr>
        <p:spPr bwMode="gray">
          <a:xfrm>
            <a:off x="2158424" y="5918331"/>
            <a:ext cx="7386490" cy="439864"/>
          </a:xfrm>
          <a:prstGeom prst="rect">
            <a:avLst/>
          </a:prstGeom>
          <a:noFill/>
        </p:spPr>
        <p:txBody>
          <a:bodyPr wrap="square" lIns="0" tIns="0" rIns="0" bIns="0" rtlCol="0">
            <a:spAutoFit/>
          </a:bodyPr>
          <a:lstStyle/>
          <a:p>
            <a:pPr>
              <a:spcBef>
                <a:spcPts val="714"/>
              </a:spcBef>
            </a:pPr>
            <a:r>
              <a:rPr lang="en-US" sz="1429"/>
              <a:t>For guided questions on how to approach telehealth investments, check out our infographic, </a:t>
            </a:r>
            <a:r>
              <a:rPr lang="en-US" sz="1429" i="1"/>
              <a:t>Telehealth technology isn’t enough. Start with the “Why” and plan for the “How”</a:t>
            </a:r>
            <a:endParaRPr lang="en-US" sz="1429"/>
          </a:p>
        </p:txBody>
      </p:sp>
      <p:sp>
        <p:nvSpPr>
          <p:cNvPr id="72" name="Rectangle 71"/>
          <p:cNvSpPr/>
          <p:nvPr/>
        </p:nvSpPr>
        <p:spPr bwMode="gray">
          <a:xfrm>
            <a:off x="1982107" y="5799724"/>
            <a:ext cx="8227787" cy="676894"/>
          </a:xfrm>
          <a:prstGeom prst="rect">
            <a:avLst/>
          </a:prstGeom>
          <a:no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6" name="TextBox 5"/>
          <p:cNvSpPr txBox="1"/>
          <p:nvPr/>
        </p:nvSpPr>
        <p:spPr bwMode="gray">
          <a:xfrm>
            <a:off x="1982107" y="1598816"/>
            <a:ext cx="8227787" cy="241733"/>
          </a:xfrm>
          <a:prstGeom prst="rect">
            <a:avLst/>
          </a:prstGeom>
          <a:noFill/>
        </p:spPr>
        <p:txBody>
          <a:bodyPr wrap="square" lIns="0" tIns="0" rIns="0" bIns="0" rtlCol="0">
            <a:spAutoFit/>
          </a:bodyPr>
          <a:lstStyle/>
          <a:p>
            <a:pPr>
              <a:spcBef>
                <a:spcPts val="714"/>
              </a:spcBef>
            </a:pPr>
            <a:r>
              <a:rPr lang="en-US" sz="1571" b="1"/>
              <a:t>Using Telehealth to Advance Fee-for-Service Versus Value-Based Payment Strategies</a:t>
            </a:r>
          </a:p>
        </p:txBody>
      </p:sp>
      <p:sp>
        <p:nvSpPr>
          <p:cNvPr id="43" name="Rectangle 42"/>
          <p:cNvSpPr/>
          <p:nvPr/>
        </p:nvSpPr>
        <p:spPr bwMode="gray">
          <a:xfrm>
            <a:off x="1982107" y="2568098"/>
            <a:ext cx="2528387" cy="294867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cxnSp>
        <p:nvCxnSpPr>
          <p:cNvPr id="9" name="Straight Connector 8"/>
          <p:cNvCxnSpPr/>
          <p:nvPr/>
        </p:nvCxnSpPr>
        <p:spPr bwMode="gray">
          <a:xfrm flipH="1">
            <a:off x="1982106" y="2568099"/>
            <a:ext cx="8229600" cy="0"/>
          </a:xfrm>
          <a:prstGeom prst="line">
            <a:avLst/>
          </a:prstGeom>
          <a:ln w="254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102668" y="2791389"/>
            <a:ext cx="8209073" cy="3220738"/>
            <a:chOff x="405067" y="1950655"/>
            <a:chExt cx="5746351" cy="2254517"/>
          </a:xfrm>
        </p:grpSpPr>
        <p:grpSp>
          <p:nvGrpSpPr>
            <p:cNvPr id="24" name="Group 23"/>
            <p:cNvGrpSpPr/>
            <p:nvPr/>
          </p:nvGrpSpPr>
          <p:grpSpPr>
            <a:xfrm>
              <a:off x="405067" y="3324097"/>
              <a:ext cx="5746351" cy="881075"/>
              <a:chOff x="405067" y="3324097"/>
              <a:chExt cx="5746351" cy="881075"/>
            </a:xfrm>
          </p:grpSpPr>
          <p:sp>
            <p:nvSpPr>
              <p:cNvPr id="59" name="TextBox 58"/>
              <p:cNvSpPr txBox="1"/>
              <p:nvPr/>
            </p:nvSpPr>
            <p:spPr bwMode="gray">
              <a:xfrm>
                <a:off x="2271285" y="3324097"/>
                <a:ext cx="1854851" cy="478374"/>
              </a:xfrm>
              <a:prstGeom prst="rect">
                <a:avLst/>
              </a:prstGeom>
              <a:noFill/>
            </p:spPr>
            <p:txBody>
              <a:bodyPr wrap="square" lIns="0" tIns="0" rIns="0" bIns="0" rtlCol="0">
                <a:spAutoFit/>
              </a:bodyPr>
              <a:lstStyle/>
              <a:p>
                <a:pPr marL="261262" indent="-261262">
                  <a:spcBef>
                    <a:spcPts val="714"/>
                  </a:spcBef>
                  <a:buFont typeface="Wingdings" panose="05000000000000000000" pitchFamily="2" charset="2"/>
                  <a:buChar char="q"/>
                </a:pPr>
                <a:r>
                  <a:rPr lang="en-US" sz="1286"/>
                  <a:t>Reduce wait time to next appointment and no-show rates</a:t>
                </a:r>
              </a:p>
              <a:p>
                <a:pPr marL="261262" indent="-261262">
                  <a:spcBef>
                    <a:spcPts val="714"/>
                  </a:spcBef>
                  <a:buFont typeface="Wingdings" panose="05000000000000000000" pitchFamily="2" charset="2"/>
                  <a:buChar char="q"/>
                </a:pPr>
                <a:r>
                  <a:rPr lang="en-US" sz="1286"/>
                  <a:t>Achieve operational efficiencies</a:t>
                </a:r>
              </a:p>
            </p:txBody>
          </p:sp>
          <p:sp>
            <p:nvSpPr>
              <p:cNvPr id="60" name="TextBox 59"/>
              <p:cNvSpPr txBox="1"/>
              <p:nvPr/>
            </p:nvSpPr>
            <p:spPr bwMode="gray">
              <a:xfrm>
                <a:off x="4323402" y="3324097"/>
                <a:ext cx="1828016" cy="881075"/>
              </a:xfrm>
              <a:prstGeom prst="rect">
                <a:avLst/>
              </a:prstGeom>
              <a:noFill/>
            </p:spPr>
            <p:txBody>
              <a:bodyPr wrap="square" lIns="0" tIns="0" rIns="0" bIns="0" rtlCol="0">
                <a:spAutoFit/>
              </a:bodyPr>
              <a:lstStyle/>
              <a:p>
                <a:pPr marL="261262" indent="-261262">
                  <a:spcBef>
                    <a:spcPts val="714"/>
                  </a:spcBef>
                  <a:buFont typeface="Wingdings" panose="05000000000000000000" pitchFamily="2" charset="2"/>
                  <a:buChar char="q"/>
                </a:pPr>
                <a:r>
                  <a:rPr lang="en-US" sz="1286"/>
                  <a:t>Increase patient activation and engagement</a:t>
                </a:r>
              </a:p>
              <a:p>
                <a:pPr marL="261262" indent="-261262">
                  <a:spcBef>
                    <a:spcPts val="714"/>
                  </a:spcBef>
                  <a:buFont typeface="Wingdings" panose="05000000000000000000" pitchFamily="2" charset="2"/>
                  <a:buChar char="q"/>
                </a:pPr>
                <a:r>
                  <a:rPr lang="en-US" sz="1286"/>
                  <a:t>Expand specialist coverage</a:t>
                </a:r>
              </a:p>
              <a:p>
                <a:pPr marL="261262" indent="-261262">
                  <a:spcBef>
                    <a:spcPts val="714"/>
                  </a:spcBef>
                  <a:buFont typeface="Wingdings" panose="05000000000000000000" pitchFamily="2" charset="2"/>
                  <a:buChar char="q"/>
                </a:pPr>
                <a:endParaRPr lang="en-US" sz="1286"/>
              </a:p>
              <a:p>
                <a:pPr marL="261262" indent="-261262">
                  <a:spcBef>
                    <a:spcPts val="714"/>
                  </a:spcBef>
                  <a:buFont typeface="Wingdings" panose="05000000000000000000" pitchFamily="2" charset="2"/>
                  <a:buChar char="q"/>
                </a:pPr>
                <a:endParaRPr lang="en-US" sz="1286"/>
              </a:p>
            </p:txBody>
          </p:sp>
          <p:sp>
            <p:nvSpPr>
              <p:cNvPr id="30" name="Text Placeholder 31"/>
              <p:cNvSpPr txBox="1"/>
              <p:nvPr/>
            </p:nvSpPr>
            <p:spPr bwMode="gray">
              <a:xfrm>
                <a:off x="869531" y="3324097"/>
                <a:ext cx="1136620" cy="307905"/>
              </a:xfrm>
              <a:prstGeom prst="rect">
                <a:avLst/>
              </a:prstGeom>
            </p:spPr>
            <p:txBody>
              <a:bodyPr wrap="square" lIns="0" tIns="0" rIns="0" bIns="0">
                <a:spAutoFit/>
              </a:bodyPr>
              <a:lstStyle>
                <a:lvl1pPr marL="1143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29" b="1"/>
                  <a:t>Asynchronous Store-and-Forward</a:t>
                </a:r>
              </a:p>
            </p:txBody>
          </p:sp>
          <p:pic>
            <p:nvPicPr>
              <p:cNvPr id="31" name="Picture 6" descr="L:\public\share\ABC Templates and Resources\Template Resources (AB and TABC)\Art Icons Logos (AB and TABC)\Icons (AB and TABC)\Folder_Computer.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5067" y="3324097"/>
                <a:ext cx="280873"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05068" y="1950655"/>
              <a:ext cx="5676326" cy="478375"/>
              <a:chOff x="405068" y="1950655"/>
              <a:chExt cx="5676326" cy="478375"/>
            </a:xfrm>
          </p:grpSpPr>
          <p:sp>
            <p:nvSpPr>
              <p:cNvPr id="53" name="TextBox 52"/>
              <p:cNvSpPr txBox="1"/>
              <p:nvPr/>
            </p:nvSpPr>
            <p:spPr bwMode="gray">
              <a:xfrm>
                <a:off x="2271285" y="1950655"/>
                <a:ext cx="1760965" cy="478375"/>
              </a:xfrm>
              <a:prstGeom prst="rect">
                <a:avLst/>
              </a:prstGeom>
              <a:noFill/>
            </p:spPr>
            <p:txBody>
              <a:bodyPr wrap="square" lIns="0" tIns="0" rIns="0" bIns="0" rtlCol="0">
                <a:spAutoFit/>
              </a:bodyPr>
              <a:lstStyle/>
              <a:p>
                <a:pPr marL="261262" indent="-261262">
                  <a:spcBef>
                    <a:spcPts val="714"/>
                  </a:spcBef>
                  <a:buFont typeface="Wingdings" panose="05000000000000000000" pitchFamily="2" charset="2"/>
                  <a:buChar char="q"/>
                </a:pPr>
                <a:r>
                  <a:rPr lang="en-US" sz="1286"/>
                  <a:t>Enhance patient access and  convenience</a:t>
                </a:r>
              </a:p>
              <a:p>
                <a:pPr marL="261262" indent="-261262">
                  <a:spcBef>
                    <a:spcPts val="714"/>
                  </a:spcBef>
                  <a:buFont typeface="Wingdings" panose="05000000000000000000" pitchFamily="2" charset="2"/>
                  <a:buChar char="q"/>
                </a:pPr>
                <a:r>
                  <a:rPr lang="en-US" sz="1286"/>
                  <a:t>Attract and retain new patients</a:t>
                </a:r>
              </a:p>
            </p:txBody>
          </p:sp>
          <p:sp>
            <p:nvSpPr>
              <p:cNvPr id="56" name="TextBox 55"/>
              <p:cNvSpPr txBox="1"/>
              <p:nvPr/>
            </p:nvSpPr>
            <p:spPr bwMode="gray">
              <a:xfrm>
                <a:off x="4323402" y="1950655"/>
                <a:ext cx="1757992" cy="478375"/>
              </a:xfrm>
              <a:prstGeom prst="rect">
                <a:avLst/>
              </a:prstGeom>
              <a:noFill/>
            </p:spPr>
            <p:txBody>
              <a:bodyPr wrap="square" lIns="0" tIns="0" rIns="0" bIns="0" rtlCol="0">
                <a:spAutoFit/>
              </a:bodyPr>
              <a:lstStyle/>
              <a:p>
                <a:pPr marL="261262" indent="-261262">
                  <a:spcBef>
                    <a:spcPts val="714"/>
                  </a:spcBef>
                  <a:buFont typeface="Wingdings" panose="05000000000000000000" pitchFamily="2" charset="2"/>
                  <a:buChar char="q"/>
                </a:pPr>
                <a:r>
                  <a:rPr lang="en-US" sz="1286"/>
                  <a:t>Reduce costs by shifting patients to lower cost settings</a:t>
                </a:r>
              </a:p>
              <a:p>
                <a:pPr marL="261262" indent="-261262">
                  <a:spcBef>
                    <a:spcPts val="714"/>
                  </a:spcBef>
                  <a:buFont typeface="Wingdings" panose="05000000000000000000" pitchFamily="2" charset="2"/>
                  <a:buChar char="q"/>
                </a:pPr>
                <a:r>
                  <a:rPr lang="en-US" sz="1286"/>
                  <a:t>Cut patient/provider travel time</a:t>
                </a:r>
              </a:p>
            </p:txBody>
          </p:sp>
          <p:grpSp>
            <p:nvGrpSpPr>
              <p:cNvPr id="15" name="Group 14"/>
              <p:cNvGrpSpPr/>
              <p:nvPr/>
            </p:nvGrpSpPr>
            <p:grpSpPr>
              <a:xfrm>
                <a:off x="405068" y="1950655"/>
                <a:ext cx="331838" cy="274320"/>
                <a:chOff x="-582474" y="1836390"/>
                <a:chExt cx="331838" cy="274320"/>
              </a:xfrm>
            </p:grpSpPr>
            <p:pic>
              <p:nvPicPr>
                <p:cNvPr id="32" name="Picture 8" descr="L:\public\share\ABC Templates and Resources\ABC Art Icons Logos\ABC Modern Icons\Computer_1.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2474" y="1836390"/>
                  <a:ext cx="331838" cy="2743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L:\public\share\ABC Templates and Resources\ABC Art Icons Logos\ABC Modern Icons\Person_Doctor.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5135" y="1849090"/>
                  <a:ext cx="137160" cy="17216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Placeholder 31"/>
              <p:cNvSpPr txBox="1"/>
              <p:nvPr/>
            </p:nvSpPr>
            <p:spPr bwMode="gray">
              <a:xfrm>
                <a:off x="869530" y="1950655"/>
                <a:ext cx="1136620" cy="307905"/>
              </a:xfrm>
              <a:prstGeom prst="rect">
                <a:avLst/>
              </a:prstGeom>
            </p:spPr>
            <p:txBody>
              <a:bodyPr wrap="square" lIns="0" tIns="0" rIns="0" bIns="0">
                <a:spAutoFit/>
              </a:bodyPr>
              <a:lstStyle>
                <a:lvl1pPr marL="1143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29" b="1"/>
                  <a:t>Real-time </a:t>
                </a:r>
                <a:br>
                  <a:rPr lang="en-US" sz="1429" b="1"/>
                </a:br>
                <a:r>
                  <a:rPr lang="en-US" sz="1429" b="1"/>
                  <a:t>Virtual Visits</a:t>
                </a:r>
              </a:p>
            </p:txBody>
          </p:sp>
        </p:grpSp>
        <p:grpSp>
          <p:nvGrpSpPr>
            <p:cNvPr id="13" name="Group 12"/>
            <p:cNvGrpSpPr/>
            <p:nvPr/>
          </p:nvGrpSpPr>
          <p:grpSpPr>
            <a:xfrm>
              <a:off x="405068" y="2637376"/>
              <a:ext cx="5746350" cy="478374"/>
              <a:chOff x="405068" y="2637376"/>
              <a:chExt cx="5746350" cy="478374"/>
            </a:xfrm>
          </p:grpSpPr>
          <p:sp>
            <p:nvSpPr>
              <p:cNvPr id="14" name="Text Placeholder 31"/>
              <p:cNvSpPr txBox="1"/>
              <p:nvPr/>
            </p:nvSpPr>
            <p:spPr bwMode="gray">
              <a:xfrm>
                <a:off x="869530" y="2637376"/>
                <a:ext cx="1136620" cy="307905"/>
              </a:xfrm>
              <a:prstGeom prst="rect">
                <a:avLst/>
              </a:prstGeom>
            </p:spPr>
            <p:txBody>
              <a:bodyPr wrap="square" lIns="0" tIns="0" rIns="0" bIns="0">
                <a:spAutoFit/>
              </a:bodyPr>
              <a:lstStyle>
                <a:lvl1pPr marL="1143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29" b="1"/>
                  <a:t>Remote Patient Monitoring</a:t>
                </a:r>
              </a:p>
            </p:txBody>
          </p:sp>
          <p:pic>
            <p:nvPicPr>
              <p:cNvPr id="74" name="Picture 2" descr="L:\public\share\ABC Templates and Resources\ABC Art Icons Logos\ABC Modern Icons\Blood_Pressure.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5068" y="2637376"/>
                <a:ext cx="271577" cy="27432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bwMode="gray">
              <a:xfrm>
                <a:off x="2271285" y="2637376"/>
                <a:ext cx="1760965" cy="478374"/>
              </a:xfrm>
              <a:prstGeom prst="rect">
                <a:avLst/>
              </a:prstGeom>
              <a:noFill/>
            </p:spPr>
            <p:txBody>
              <a:bodyPr wrap="square" lIns="0" tIns="0" rIns="0" bIns="0" rtlCol="0">
                <a:spAutoFit/>
              </a:bodyPr>
              <a:lstStyle/>
              <a:p>
                <a:pPr marL="261262" indent="-261262">
                  <a:spcBef>
                    <a:spcPts val="714"/>
                  </a:spcBef>
                  <a:buFont typeface="Wingdings" panose="05000000000000000000" pitchFamily="2" charset="2"/>
                  <a:buChar char="q"/>
                </a:pPr>
                <a:r>
                  <a:rPr lang="en-US" sz="1286"/>
                  <a:t>Differentiate from competitors</a:t>
                </a:r>
              </a:p>
              <a:p>
                <a:pPr marL="261262" indent="-261262">
                  <a:spcBef>
                    <a:spcPts val="714"/>
                  </a:spcBef>
                  <a:buFont typeface="Wingdings" panose="05000000000000000000" pitchFamily="2" charset="2"/>
                  <a:buChar char="q"/>
                </a:pPr>
                <a:r>
                  <a:rPr lang="en-US" sz="1286"/>
                  <a:t>Align with consumer interest in technology</a:t>
                </a:r>
              </a:p>
            </p:txBody>
          </p:sp>
          <p:sp>
            <p:nvSpPr>
              <p:cNvPr id="58" name="TextBox 57"/>
              <p:cNvSpPr txBox="1"/>
              <p:nvPr/>
            </p:nvSpPr>
            <p:spPr bwMode="gray">
              <a:xfrm>
                <a:off x="4323402" y="2637376"/>
                <a:ext cx="1828016" cy="415537"/>
              </a:xfrm>
              <a:prstGeom prst="rect">
                <a:avLst/>
              </a:prstGeom>
              <a:noFill/>
            </p:spPr>
            <p:txBody>
              <a:bodyPr wrap="square" lIns="0" tIns="0" rIns="0" bIns="0" rtlCol="0">
                <a:spAutoFit/>
              </a:bodyPr>
              <a:lstStyle/>
              <a:p>
                <a:pPr marL="261262" indent="-261262">
                  <a:spcBef>
                    <a:spcPts val="714"/>
                  </a:spcBef>
                  <a:buFont typeface="Wingdings" panose="05000000000000000000" pitchFamily="2" charset="2"/>
                  <a:buChar char="q"/>
                </a:pPr>
                <a:r>
                  <a:rPr lang="en-US" sz="1286"/>
                  <a:t>Reduce avoidable emergency department utilization and </a:t>
                </a:r>
                <a:br>
                  <a:rPr lang="en-US" sz="1286"/>
                </a:br>
                <a:r>
                  <a:rPr lang="en-US" sz="1286"/>
                  <a:t>30-day readmissions</a:t>
                </a:r>
              </a:p>
            </p:txBody>
          </p:sp>
        </p:grpSp>
      </p:grpSp>
      <p:grpSp>
        <p:nvGrpSpPr>
          <p:cNvPr id="19" name="Group 18"/>
          <p:cNvGrpSpPr/>
          <p:nvPr/>
        </p:nvGrpSpPr>
        <p:grpSpPr>
          <a:xfrm>
            <a:off x="4768693" y="2224938"/>
            <a:ext cx="4442907" cy="241733"/>
            <a:chOff x="2271285" y="1533290"/>
            <a:chExt cx="3110035" cy="169213"/>
          </a:xfrm>
        </p:grpSpPr>
        <p:sp>
          <p:nvSpPr>
            <p:cNvPr id="36" name="TextBox 35"/>
            <p:cNvSpPr txBox="1"/>
            <p:nvPr/>
          </p:nvSpPr>
          <p:spPr bwMode="gray">
            <a:xfrm>
              <a:off x="2271285" y="1533290"/>
              <a:ext cx="445026" cy="169213"/>
            </a:xfrm>
            <a:prstGeom prst="rect">
              <a:avLst/>
            </a:prstGeom>
            <a:noFill/>
          </p:spPr>
          <p:txBody>
            <a:bodyPr wrap="none" lIns="0" tIns="0" rIns="0" bIns="0" rtlCol="0">
              <a:spAutoFit/>
            </a:bodyPr>
            <a:lstStyle/>
            <a:p>
              <a:pPr>
                <a:spcBef>
                  <a:spcPts val="714"/>
                </a:spcBef>
              </a:pPr>
              <a:r>
                <a:rPr lang="en-US" sz="1571" b="1"/>
                <a:t>Growth</a:t>
              </a:r>
            </a:p>
          </p:txBody>
        </p:sp>
        <p:sp>
          <p:nvSpPr>
            <p:cNvPr id="37" name="TextBox 36"/>
            <p:cNvSpPr txBox="1"/>
            <p:nvPr/>
          </p:nvSpPr>
          <p:spPr bwMode="gray">
            <a:xfrm>
              <a:off x="4323402" y="1533290"/>
              <a:ext cx="1057918" cy="169213"/>
            </a:xfrm>
            <a:prstGeom prst="rect">
              <a:avLst/>
            </a:prstGeom>
            <a:noFill/>
          </p:spPr>
          <p:txBody>
            <a:bodyPr wrap="none" lIns="0" tIns="0" rIns="0" bIns="0" rtlCol="0">
              <a:spAutoFit/>
            </a:bodyPr>
            <a:lstStyle/>
            <a:p>
              <a:pPr>
                <a:spcBef>
                  <a:spcPts val="714"/>
                </a:spcBef>
              </a:pPr>
              <a:r>
                <a:rPr lang="en-US" sz="1571" b="1"/>
                <a:t>Population Health</a:t>
              </a:r>
            </a:p>
          </p:txBody>
        </p:sp>
      </p:grpSp>
      <p:cxnSp>
        <p:nvCxnSpPr>
          <p:cNvPr id="35" name="Straight Connector 34"/>
          <p:cNvCxnSpPr/>
          <p:nvPr/>
        </p:nvCxnSpPr>
        <p:spPr bwMode="gray">
          <a:xfrm flipH="1">
            <a:off x="1982106" y="2123599"/>
            <a:ext cx="8229600" cy="0"/>
          </a:xfrm>
          <a:prstGeom prst="line">
            <a:avLst/>
          </a:prstGeom>
          <a:ln w="254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8"/>
          <a:stretch>
            <a:fillRect/>
          </a:stretch>
        </p:blipFill>
        <p:spPr>
          <a:xfrm>
            <a:off x="0" y="5589922"/>
            <a:ext cx="1524132" cy="1268078"/>
          </a:xfrm>
          <a:prstGeom prst="rect">
            <a:avLst/>
          </a:prstGeom>
        </p:spPr>
      </p:pic>
    </p:spTree>
    <p:extLst>
      <p:ext uri="{BB962C8B-B14F-4D97-AF65-F5344CB8AC3E}">
        <p14:creationId xmlns:p14="http://schemas.microsoft.com/office/powerpoint/2010/main" val="4153399995"/>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2" name="Rectangle 11"/>
          <p:cNvSpPr/>
          <p:nvPr/>
        </p:nvSpPr>
        <p:spPr bwMode="gray">
          <a:xfrm>
            <a:off x="2138955" y="4898571"/>
            <a:ext cx="7914093" cy="154858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err="1">
              <a:solidFill>
                <a:srgbClr val="FFFFFF"/>
              </a:solidFill>
              <a:latin typeface="Arial"/>
            </a:endParaRPr>
          </a:p>
        </p:txBody>
      </p:sp>
      <p:sp>
        <p:nvSpPr>
          <p:cNvPr id="33" name="TextBox 45"/>
          <p:cNvSpPr txBox="1">
            <a:spLocks noChangeArrowheads="1"/>
          </p:cNvSpPr>
          <p:nvPr/>
        </p:nvSpPr>
        <p:spPr bwMode="gray">
          <a:xfrm>
            <a:off x="1982107" y="1414264"/>
            <a:ext cx="7541986" cy="653244"/>
          </a:xfrm>
          <a:prstGeom prst="rect">
            <a:avLst/>
          </a:prstGeom>
          <a:noFill/>
          <a:ln w="9525">
            <a:noFill/>
            <a:miter lim="800000"/>
          </a:ln>
        </p:spPr>
        <p:txBody>
          <a:bodyPr lIns="65314" rIns="65314"/>
          <a:lstStyle/>
          <a:p>
            <a:pPr defTabSz="914418">
              <a:spcBef>
                <a:spcPts val="714"/>
              </a:spcBef>
            </a:pPr>
            <a:r>
              <a:rPr lang="en-US" sz="1571" b="1">
                <a:solidFill>
                  <a:srgbClr val="333E48"/>
                </a:solidFill>
                <a:latin typeface="Arial"/>
              </a:rPr>
              <a:t>Telehealth Program Maturity, by Care Setting</a:t>
            </a:r>
          </a:p>
          <a:p>
            <a:pPr defTabSz="914418">
              <a:spcBef>
                <a:spcPts val="714"/>
              </a:spcBef>
            </a:pPr>
            <a:r>
              <a:rPr lang="en-US" sz="1429" i="1">
                <a:solidFill>
                  <a:srgbClr val="333E48"/>
                </a:solidFill>
                <a:latin typeface="Arial"/>
              </a:rPr>
              <a:t>REACH Health Survey, “2017 U.S. Telemedicine Industry Benchmarks”</a:t>
            </a:r>
          </a:p>
        </p:txBody>
      </p:sp>
      <p:sp>
        <p:nvSpPr>
          <p:cNvPr id="2" name="Title 1"/>
          <p:cNvSpPr>
            <a:spLocks noGrp="1"/>
          </p:cNvSpPr>
          <p:nvPr>
            <p:ph type="title"/>
          </p:nvPr>
        </p:nvSpPr>
        <p:spPr>
          <a:xfrm>
            <a:off x="1982107" y="454148"/>
            <a:ext cx="8227786" cy="395713"/>
          </a:xfrm>
        </p:spPr>
        <p:txBody>
          <a:bodyPr/>
          <a:lstStyle/>
          <a:p>
            <a:r>
              <a:rPr lang="en-US"/>
              <a:t>Most </a:t>
            </a:r>
            <a:r>
              <a:rPr lang="en-US" smtClean="0"/>
              <a:t>Acute Care Providers Already Use </a:t>
            </a:r>
            <a:r>
              <a:rPr lang="en-US"/>
              <a:t>Telehealth</a:t>
            </a:r>
          </a:p>
        </p:txBody>
      </p:sp>
      <p:sp>
        <p:nvSpPr>
          <p:cNvPr id="3" name="Text Placeholder 2"/>
          <p:cNvSpPr>
            <a:spLocks noGrp="1"/>
          </p:cNvSpPr>
          <p:nvPr>
            <p:ph type="body" sz="quarter" idx="25"/>
          </p:nvPr>
        </p:nvSpPr>
        <p:spPr>
          <a:xfrm>
            <a:off x="1982107" y="1026223"/>
            <a:ext cx="8229600" cy="307777"/>
          </a:xfrm>
        </p:spPr>
        <p:txBody>
          <a:bodyPr/>
          <a:lstStyle/>
          <a:p>
            <a:r>
              <a:rPr lang="en-US"/>
              <a:t>Stroke, Mental Health, and Primary Care Expected to Remain Top Uses</a:t>
            </a:r>
          </a:p>
        </p:txBody>
      </p:sp>
      <p:sp>
        <p:nvSpPr>
          <p:cNvPr id="5" name="Text Placeholder 4"/>
          <p:cNvSpPr>
            <a:spLocks noGrp="1"/>
          </p:cNvSpPr>
          <p:nvPr>
            <p:ph type="body" sz="quarter" idx="27"/>
          </p:nvPr>
        </p:nvSpPr>
        <p:spPr>
          <a:xfrm>
            <a:off x="4940078" y="6500594"/>
            <a:ext cx="5727929" cy="357406"/>
          </a:xfrm>
        </p:spPr>
        <p:txBody>
          <a:bodyPr/>
          <a:lstStyle/>
          <a:p>
            <a:r>
              <a:rPr lang="en-US" smtClean="0"/>
              <a:t>Sources: </a:t>
            </a:r>
            <a:r>
              <a:rPr lang="en-US"/>
              <a:t>“2017 U.S. Telemedicine Industry Benchmark Survey,” REACH Health</a:t>
            </a:r>
            <a:r>
              <a:rPr lang="en-US" smtClean="0"/>
              <a:t>, April 2017, http</a:t>
            </a:r>
            <a:r>
              <a:rPr lang="en-US"/>
              <a:t>://</a:t>
            </a:r>
            <a:r>
              <a:rPr lang="en-US" smtClean="0"/>
              <a:t>reachhealth.com/wp-content/uploads/2017-US-Telemedicine-Industry-Benchmark-Survey-REACH-Health.pdf, Service Line Strategy Advisor </a:t>
            </a:r>
            <a:r>
              <a:rPr lang="en-US"/>
              <a:t>research and analysis.</a:t>
            </a:r>
          </a:p>
        </p:txBody>
      </p:sp>
      <p:sp>
        <p:nvSpPr>
          <p:cNvPr id="73" name="Rectangle 72"/>
          <p:cNvSpPr/>
          <p:nvPr/>
        </p:nvSpPr>
        <p:spPr bwMode="gray">
          <a:xfrm>
            <a:off x="6481419" y="3385607"/>
            <a:ext cx="370664" cy="272349"/>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71200" y="2198546"/>
            <a:ext cx="646611" cy="653143"/>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bwMode="gray">
          <a:xfrm>
            <a:off x="6481419" y="3586071"/>
            <a:ext cx="370664" cy="22143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50" name="Rectangle 49"/>
          <p:cNvSpPr/>
          <p:nvPr/>
        </p:nvSpPr>
        <p:spPr bwMode="gray">
          <a:xfrm>
            <a:off x="4471201" y="3385607"/>
            <a:ext cx="370664" cy="379781"/>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34" name="TextBox 33"/>
          <p:cNvSpPr txBox="1"/>
          <p:nvPr/>
        </p:nvSpPr>
        <p:spPr bwMode="gray">
          <a:xfrm>
            <a:off x="4983978" y="3385606"/>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36%</a:t>
            </a:r>
          </a:p>
        </p:txBody>
      </p:sp>
      <p:sp>
        <p:nvSpPr>
          <p:cNvPr id="42" name="Text Placeholder 1"/>
          <p:cNvSpPr txBox="1"/>
          <p:nvPr/>
        </p:nvSpPr>
        <p:spPr bwMode="gray">
          <a:xfrm>
            <a:off x="4471200" y="2925429"/>
            <a:ext cx="1218977" cy="21993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indent="0" defTabSz="914418">
              <a:spcBef>
                <a:spcPts val="714"/>
              </a:spcBef>
              <a:buNone/>
            </a:pPr>
            <a:r>
              <a:rPr lang="en-US" sz="1429" b="1">
                <a:solidFill>
                  <a:srgbClr val="333E48"/>
                </a:solidFill>
                <a:latin typeface="Arial"/>
              </a:rPr>
              <a:t>ACUTE CARE</a:t>
            </a:r>
          </a:p>
        </p:txBody>
      </p:sp>
      <p:sp>
        <p:nvSpPr>
          <p:cNvPr id="61" name="Rectangle 60"/>
          <p:cNvSpPr/>
          <p:nvPr/>
        </p:nvSpPr>
        <p:spPr bwMode="gray">
          <a:xfrm>
            <a:off x="4471201" y="3754835"/>
            <a:ext cx="370664" cy="34609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49" name="Rectangle 48"/>
          <p:cNvSpPr/>
          <p:nvPr/>
        </p:nvSpPr>
        <p:spPr bwMode="gray">
          <a:xfrm>
            <a:off x="4471201" y="3378732"/>
            <a:ext cx="370664" cy="1111997"/>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62" name="TextBox 61"/>
          <p:cNvSpPr txBox="1"/>
          <p:nvPr/>
        </p:nvSpPr>
        <p:spPr bwMode="gray">
          <a:xfrm>
            <a:off x="4983978" y="3839944"/>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27%</a:t>
            </a:r>
          </a:p>
        </p:txBody>
      </p:sp>
      <p:sp>
        <p:nvSpPr>
          <p:cNvPr id="67" name="TextBox 66"/>
          <p:cNvSpPr txBox="1"/>
          <p:nvPr/>
        </p:nvSpPr>
        <p:spPr bwMode="gray">
          <a:xfrm>
            <a:off x="4983978" y="4236803"/>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37%</a:t>
            </a:r>
          </a:p>
        </p:txBody>
      </p:sp>
      <p:sp>
        <p:nvSpPr>
          <p:cNvPr id="8" name="TextBox 7"/>
          <p:cNvSpPr txBox="1"/>
          <p:nvPr/>
        </p:nvSpPr>
        <p:spPr bwMode="gray">
          <a:xfrm>
            <a:off x="2053935" y="3438114"/>
            <a:ext cx="1955491" cy="219932"/>
          </a:xfrm>
          <a:prstGeom prst="rect">
            <a:avLst/>
          </a:prstGeom>
          <a:noFill/>
        </p:spPr>
        <p:txBody>
          <a:bodyPr wrap="square" lIns="0" tIns="0" rIns="0" bIns="0" rtlCol="0">
            <a:spAutoFit/>
          </a:bodyPr>
          <a:lstStyle/>
          <a:p>
            <a:pPr algn="r" defTabSz="914418">
              <a:spcBef>
                <a:spcPts val="714"/>
              </a:spcBef>
            </a:pPr>
            <a:r>
              <a:rPr lang="en-US" sz="1429" i="1">
                <a:solidFill>
                  <a:srgbClr val="333E48"/>
                </a:solidFill>
                <a:latin typeface="Arial"/>
              </a:rPr>
              <a:t>Greater than 3 years</a:t>
            </a:r>
          </a:p>
        </p:txBody>
      </p:sp>
      <p:cxnSp>
        <p:nvCxnSpPr>
          <p:cNvPr id="68" name="Straight Connector 67"/>
          <p:cNvCxnSpPr/>
          <p:nvPr/>
        </p:nvCxnSpPr>
        <p:spPr bwMode="gray">
          <a:xfrm>
            <a:off x="2153866" y="3717243"/>
            <a:ext cx="1904806" cy="0"/>
          </a:xfrm>
          <a:prstGeom prst="line">
            <a:avLst/>
          </a:prstGeom>
          <a:solidFill>
            <a:schemeClr val="accent1"/>
          </a:solidFill>
          <a:ln w="12700" cap="flat" cmpd="sng" algn="ctr">
            <a:solidFill>
              <a:schemeClr val="tx1"/>
            </a:solidFill>
            <a:prstDash val="solid"/>
            <a:miter lim="800000"/>
            <a:headEnd type="none" w="med" len="med"/>
            <a:tailEnd type="oval" w="sm" len="sm"/>
          </a:ln>
          <a:effectLst/>
        </p:spPr>
      </p:cxnSp>
      <p:sp>
        <p:nvSpPr>
          <p:cNvPr id="65" name="TextBox 64"/>
          <p:cNvSpPr txBox="1"/>
          <p:nvPr/>
        </p:nvSpPr>
        <p:spPr bwMode="gray">
          <a:xfrm>
            <a:off x="2422644" y="3835937"/>
            <a:ext cx="1586781" cy="219932"/>
          </a:xfrm>
          <a:prstGeom prst="rect">
            <a:avLst/>
          </a:prstGeom>
          <a:noFill/>
        </p:spPr>
        <p:txBody>
          <a:bodyPr wrap="square" lIns="0" tIns="0" rIns="0" bIns="0" rtlCol="0">
            <a:spAutoFit/>
          </a:bodyPr>
          <a:lstStyle/>
          <a:p>
            <a:pPr algn="r" defTabSz="914418">
              <a:spcBef>
                <a:spcPts val="714"/>
              </a:spcBef>
            </a:pPr>
            <a:r>
              <a:rPr lang="en-US" sz="1429" i="1">
                <a:solidFill>
                  <a:srgbClr val="333E48"/>
                </a:solidFill>
                <a:latin typeface="Arial"/>
              </a:rPr>
              <a:t>Less than 3 years</a:t>
            </a:r>
          </a:p>
        </p:txBody>
      </p:sp>
      <p:cxnSp>
        <p:nvCxnSpPr>
          <p:cNvPr id="69" name="Straight Connector 68"/>
          <p:cNvCxnSpPr/>
          <p:nvPr/>
        </p:nvCxnSpPr>
        <p:spPr bwMode="gray">
          <a:xfrm>
            <a:off x="2153866" y="4108227"/>
            <a:ext cx="1904806" cy="0"/>
          </a:xfrm>
          <a:prstGeom prst="line">
            <a:avLst/>
          </a:prstGeom>
          <a:solidFill>
            <a:schemeClr val="accent1"/>
          </a:solidFill>
          <a:ln w="12700" cap="flat" cmpd="sng" algn="ctr">
            <a:solidFill>
              <a:schemeClr val="accent1"/>
            </a:solidFill>
            <a:prstDash val="solid"/>
            <a:miter lim="800000"/>
            <a:headEnd type="none" w="med" len="med"/>
            <a:tailEnd type="oval" w="sm" len="sm"/>
          </a:ln>
          <a:effectLst/>
        </p:spPr>
      </p:cxnSp>
      <p:sp>
        <p:nvSpPr>
          <p:cNvPr id="66" name="TextBox 65"/>
          <p:cNvSpPr txBox="1"/>
          <p:nvPr/>
        </p:nvSpPr>
        <p:spPr bwMode="gray">
          <a:xfrm>
            <a:off x="2053933" y="4226920"/>
            <a:ext cx="1955491" cy="219932"/>
          </a:xfrm>
          <a:prstGeom prst="rect">
            <a:avLst/>
          </a:prstGeom>
          <a:noFill/>
        </p:spPr>
        <p:txBody>
          <a:bodyPr wrap="square" lIns="0" tIns="0" rIns="0" bIns="0" rtlCol="0">
            <a:spAutoFit/>
          </a:bodyPr>
          <a:lstStyle/>
          <a:p>
            <a:pPr algn="r" defTabSz="914418">
              <a:spcBef>
                <a:spcPts val="714"/>
              </a:spcBef>
            </a:pPr>
            <a:r>
              <a:rPr lang="en-US" sz="1429" i="1">
                <a:solidFill>
                  <a:srgbClr val="333E48"/>
                </a:solidFill>
                <a:latin typeface="Arial"/>
              </a:rPr>
              <a:t>No telehealth program</a:t>
            </a:r>
          </a:p>
        </p:txBody>
      </p:sp>
      <p:cxnSp>
        <p:nvCxnSpPr>
          <p:cNvPr id="70" name="Straight Connector 69"/>
          <p:cNvCxnSpPr/>
          <p:nvPr/>
        </p:nvCxnSpPr>
        <p:spPr bwMode="gray">
          <a:xfrm>
            <a:off x="2153866" y="4498536"/>
            <a:ext cx="1904806" cy="0"/>
          </a:xfrm>
          <a:prstGeom prst="line">
            <a:avLst/>
          </a:prstGeom>
          <a:solidFill>
            <a:schemeClr val="accent1"/>
          </a:solidFill>
          <a:ln w="12700" cap="flat" cmpd="sng" algn="ctr">
            <a:solidFill>
              <a:srgbClr val="C00000"/>
            </a:solidFill>
            <a:prstDash val="solid"/>
            <a:miter lim="800000"/>
            <a:headEnd type="none" w="med" len="med"/>
            <a:tailEnd type="oval" w="sm" len="sm"/>
          </a:ln>
          <a:effectLst/>
        </p:spPr>
      </p:cxnSp>
      <p:sp>
        <p:nvSpPr>
          <p:cNvPr id="75" name="TextBox 74"/>
          <p:cNvSpPr txBox="1"/>
          <p:nvPr/>
        </p:nvSpPr>
        <p:spPr bwMode="gray">
          <a:xfrm>
            <a:off x="6994196" y="3385606"/>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14%</a:t>
            </a:r>
          </a:p>
        </p:txBody>
      </p:sp>
      <p:sp>
        <p:nvSpPr>
          <p:cNvPr id="78" name="Rectangle 77"/>
          <p:cNvSpPr/>
          <p:nvPr/>
        </p:nvSpPr>
        <p:spPr bwMode="gray">
          <a:xfrm>
            <a:off x="6481419" y="3378732"/>
            <a:ext cx="370664" cy="1111997"/>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79" name="TextBox 78"/>
          <p:cNvSpPr txBox="1"/>
          <p:nvPr/>
        </p:nvSpPr>
        <p:spPr bwMode="gray">
          <a:xfrm>
            <a:off x="6994196" y="3608850"/>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16%</a:t>
            </a:r>
          </a:p>
        </p:txBody>
      </p:sp>
      <p:sp>
        <p:nvSpPr>
          <p:cNvPr id="80" name="TextBox 79"/>
          <p:cNvSpPr txBox="1"/>
          <p:nvPr/>
        </p:nvSpPr>
        <p:spPr bwMode="gray">
          <a:xfrm>
            <a:off x="6994196" y="4073164"/>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70%</a:t>
            </a:r>
          </a:p>
        </p:txBody>
      </p:sp>
      <p:sp>
        <p:nvSpPr>
          <p:cNvPr id="82" name="Rectangle 81"/>
          <p:cNvSpPr/>
          <p:nvPr/>
        </p:nvSpPr>
        <p:spPr bwMode="gray">
          <a:xfrm>
            <a:off x="8509587" y="3385606"/>
            <a:ext cx="370664" cy="136176"/>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84" name="TextBox 83"/>
          <p:cNvSpPr txBox="1"/>
          <p:nvPr/>
        </p:nvSpPr>
        <p:spPr bwMode="gray">
          <a:xfrm>
            <a:off x="9022363" y="3385606"/>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4%</a:t>
            </a:r>
          </a:p>
        </p:txBody>
      </p:sp>
      <p:sp>
        <p:nvSpPr>
          <p:cNvPr id="86" name="Rectangle 85"/>
          <p:cNvSpPr/>
          <p:nvPr/>
        </p:nvSpPr>
        <p:spPr bwMode="gray">
          <a:xfrm>
            <a:off x="8509587" y="3461411"/>
            <a:ext cx="370664" cy="7808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87" name="Rectangle 86"/>
          <p:cNvSpPr/>
          <p:nvPr/>
        </p:nvSpPr>
        <p:spPr bwMode="gray">
          <a:xfrm>
            <a:off x="8509587" y="3378732"/>
            <a:ext cx="370664" cy="1111997"/>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a:solidFill>
                <a:srgbClr val="FFFFFF"/>
              </a:solidFill>
              <a:latin typeface="Arial"/>
            </a:endParaRPr>
          </a:p>
        </p:txBody>
      </p:sp>
      <p:sp>
        <p:nvSpPr>
          <p:cNvPr id="88" name="TextBox 87"/>
          <p:cNvSpPr txBox="1"/>
          <p:nvPr/>
        </p:nvSpPr>
        <p:spPr bwMode="gray">
          <a:xfrm>
            <a:off x="9022363" y="3620457"/>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6%</a:t>
            </a:r>
          </a:p>
        </p:txBody>
      </p:sp>
      <p:sp>
        <p:nvSpPr>
          <p:cNvPr id="89" name="TextBox 88"/>
          <p:cNvSpPr txBox="1"/>
          <p:nvPr/>
        </p:nvSpPr>
        <p:spPr bwMode="gray">
          <a:xfrm>
            <a:off x="9022363" y="3925057"/>
            <a:ext cx="817639" cy="219932"/>
          </a:xfrm>
          <a:prstGeom prst="rect">
            <a:avLst/>
          </a:prstGeom>
          <a:noFill/>
        </p:spPr>
        <p:txBody>
          <a:bodyPr wrap="square" lIns="0" tIns="0" rIns="0" bIns="0" rtlCol="0">
            <a:spAutoFit/>
          </a:bodyPr>
          <a:lstStyle/>
          <a:p>
            <a:pPr defTabSz="914418">
              <a:spcBef>
                <a:spcPts val="714"/>
              </a:spcBef>
            </a:pPr>
            <a:r>
              <a:rPr lang="en-US" sz="1429" b="1">
                <a:solidFill>
                  <a:srgbClr val="333E48"/>
                </a:solidFill>
                <a:latin typeface="Arial"/>
              </a:rPr>
              <a:t>90%</a:t>
            </a:r>
          </a:p>
        </p:txBody>
      </p:sp>
      <p:sp>
        <p:nvSpPr>
          <p:cNvPr id="91" name="Text Placeholder 1"/>
          <p:cNvSpPr txBox="1"/>
          <p:nvPr/>
        </p:nvSpPr>
        <p:spPr bwMode="gray">
          <a:xfrm>
            <a:off x="6460352" y="2925429"/>
            <a:ext cx="1612894" cy="21993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indent="0" defTabSz="914418">
              <a:spcBef>
                <a:spcPts val="714"/>
              </a:spcBef>
              <a:buNone/>
            </a:pPr>
            <a:r>
              <a:rPr lang="en-US" sz="1429" b="1">
                <a:solidFill>
                  <a:srgbClr val="333E48"/>
                </a:solidFill>
                <a:latin typeface="Arial"/>
              </a:rPr>
              <a:t>PRIMARY CARE</a:t>
            </a:r>
          </a:p>
        </p:txBody>
      </p:sp>
      <p:sp>
        <p:nvSpPr>
          <p:cNvPr id="93" name="Text Placeholder 1"/>
          <p:cNvSpPr txBox="1"/>
          <p:nvPr/>
        </p:nvSpPr>
        <p:spPr bwMode="gray">
          <a:xfrm>
            <a:off x="8465290" y="2925429"/>
            <a:ext cx="2358551" cy="21993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anose="020b0604020202020204"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anose="020b0604020202020204" pitchFamily="34" charset="0"/>
              <a:buChar char="•"/>
              <a:defRPr sz="1000" kern="1200" baseline="0">
                <a:solidFill>
                  <a:schemeClr val="tx1"/>
                </a:solidFill>
                <a:latin typeface="+mn-lt"/>
                <a:ea typeface="+mn-ea"/>
                <a:cs typeface="+mn-cs"/>
              </a:defRPr>
            </a:lvl9pPr>
          </a:lstStyle>
          <a:p>
            <a:pPr marL="0" indent="0" defTabSz="914418">
              <a:spcBef>
                <a:spcPts val="714"/>
              </a:spcBef>
              <a:buNone/>
            </a:pPr>
            <a:r>
              <a:rPr lang="en-US" sz="1429" b="1">
                <a:solidFill>
                  <a:srgbClr val="333E48"/>
                </a:solidFill>
                <a:latin typeface="Arial"/>
              </a:rPr>
              <a:t>SKILLED NURSING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81419" y="2470689"/>
            <a:ext cx="653143"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65290" y="2470689"/>
            <a:ext cx="653143" cy="3679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bwMode="gray">
          <a:xfrm>
            <a:off x="2474173" y="5035517"/>
            <a:ext cx="7243654" cy="219932"/>
          </a:xfrm>
          <a:prstGeom prst="rect">
            <a:avLst/>
          </a:prstGeom>
          <a:noFill/>
        </p:spPr>
        <p:txBody>
          <a:bodyPr wrap="square" lIns="0" tIns="0" rIns="0" bIns="0" rtlCol="0">
            <a:spAutoFit/>
          </a:bodyPr>
          <a:lstStyle/>
          <a:p>
            <a:pPr algn="ctr" defTabSz="914418">
              <a:spcBef>
                <a:spcPts val="714"/>
              </a:spcBef>
            </a:pPr>
            <a:r>
              <a:rPr lang="en-US" sz="1429" b="1">
                <a:solidFill>
                  <a:srgbClr val="333E48"/>
                </a:solidFill>
                <a:latin typeface="Arial"/>
              </a:rPr>
              <a:t>Top Specialty Applications</a:t>
            </a:r>
          </a:p>
        </p:txBody>
      </p:sp>
      <p:grpSp>
        <p:nvGrpSpPr>
          <p:cNvPr id="108" name="Group 107"/>
          <p:cNvGrpSpPr/>
          <p:nvPr/>
        </p:nvGrpSpPr>
        <p:grpSpPr>
          <a:xfrm>
            <a:off x="2366975" y="5365752"/>
            <a:ext cx="7458051" cy="997669"/>
            <a:chOff x="575187" y="3756026"/>
            <a:chExt cx="5220636" cy="698368"/>
          </a:xfrm>
        </p:grpSpPr>
        <p:grpSp>
          <p:nvGrpSpPr>
            <p:cNvPr id="107" name="Group 106"/>
            <p:cNvGrpSpPr/>
            <p:nvPr/>
          </p:nvGrpSpPr>
          <p:grpSpPr>
            <a:xfrm>
              <a:off x="575187" y="3756026"/>
              <a:ext cx="1078852" cy="698368"/>
              <a:chOff x="575187" y="3756026"/>
              <a:chExt cx="1078852" cy="698368"/>
            </a:xfrm>
          </p:grpSpPr>
          <p:pic>
            <p:nvPicPr>
              <p:cNvPr id="1029" name="Picture 5" descr="L:\public\share\ABC Templates and Resources\Template Resources (AB and TABC)\Art Icons Logos (AB and TABC)\Icons (AB and TABC)\Brain.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2589" y="3756026"/>
                <a:ext cx="384048" cy="45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bwMode="gray">
              <a:xfrm>
                <a:off x="575187" y="4300442"/>
                <a:ext cx="1078852" cy="153952"/>
              </a:xfrm>
              <a:prstGeom prst="rect">
                <a:avLst/>
              </a:prstGeom>
              <a:noFill/>
            </p:spPr>
            <p:txBody>
              <a:bodyPr wrap="square" lIns="0" tIns="0" rIns="0" bIns="0" rtlCol="0">
                <a:spAutoFit/>
              </a:bodyPr>
              <a:lstStyle/>
              <a:p>
                <a:pPr algn="ctr" defTabSz="914418">
                  <a:spcBef>
                    <a:spcPts val="714"/>
                  </a:spcBef>
                </a:pPr>
                <a:r>
                  <a:rPr lang="en-US" sz="1429">
                    <a:solidFill>
                      <a:srgbClr val="333E48"/>
                    </a:solidFill>
                    <a:latin typeface="Arial"/>
                  </a:rPr>
                  <a:t>Stroke</a:t>
                </a:r>
              </a:p>
            </p:txBody>
          </p:sp>
        </p:grpSp>
        <p:grpSp>
          <p:nvGrpSpPr>
            <p:cNvPr id="106" name="Group 105"/>
            <p:cNvGrpSpPr/>
            <p:nvPr/>
          </p:nvGrpSpPr>
          <p:grpSpPr>
            <a:xfrm>
              <a:off x="1610633" y="3756026"/>
              <a:ext cx="1078852" cy="698368"/>
              <a:chOff x="1654039" y="3756026"/>
              <a:chExt cx="1078852" cy="698368"/>
            </a:xfrm>
          </p:grpSpPr>
          <p:sp>
            <p:nvSpPr>
              <p:cNvPr id="99" name="TextBox 98"/>
              <p:cNvSpPr txBox="1"/>
              <p:nvPr/>
            </p:nvSpPr>
            <p:spPr bwMode="gray">
              <a:xfrm>
                <a:off x="1654039" y="4300442"/>
                <a:ext cx="1078852" cy="153952"/>
              </a:xfrm>
              <a:prstGeom prst="rect">
                <a:avLst/>
              </a:prstGeom>
              <a:noFill/>
            </p:spPr>
            <p:txBody>
              <a:bodyPr wrap="square" lIns="0" tIns="0" rIns="0" bIns="0" rtlCol="0">
                <a:spAutoFit/>
              </a:bodyPr>
              <a:lstStyle/>
              <a:p>
                <a:pPr algn="ctr" defTabSz="914418">
                  <a:spcBef>
                    <a:spcPts val="714"/>
                  </a:spcBef>
                </a:pPr>
                <a:r>
                  <a:rPr lang="en-US" sz="1429">
                    <a:solidFill>
                      <a:srgbClr val="333E48"/>
                    </a:solidFill>
                    <a:latin typeface="Arial"/>
                  </a:rPr>
                  <a:t>Psychiatry</a:t>
                </a:r>
              </a:p>
            </p:txBody>
          </p:sp>
          <p:pic>
            <p:nvPicPr>
              <p:cNvPr id="1030" name="Picture 6" descr="L:\public\share\ABC Templates and Resources\Template Resources (AB and TABC)\Art Icons Logos (AB and TABC)\Icons (AB and TABC)\Person-Exec-f.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011347" y="3756026"/>
                <a:ext cx="364236"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 name="Group 99"/>
            <p:cNvGrpSpPr/>
            <p:nvPr/>
          </p:nvGrpSpPr>
          <p:grpSpPr>
            <a:xfrm>
              <a:off x="3681525" y="3756026"/>
              <a:ext cx="1078852" cy="698368"/>
              <a:chOff x="3799167" y="3756026"/>
              <a:chExt cx="1078852" cy="698368"/>
            </a:xfrm>
          </p:grpSpPr>
          <p:sp>
            <p:nvSpPr>
              <p:cNvPr id="104" name="TextBox 103"/>
              <p:cNvSpPr txBox="1"/>
              <p:nvPr/>
            </p:nvSpPr>
            <p:spPr bwMode="gray">
              <a:xfrm>
                <a:off x="3799167" y="4300442"/>
                <a:ext cx="1078852" cy="153952"/>
              </a:xfrm>
              <a:prstGeom prst="rect">
                <a:avLst/>
              </a:prstGeom>
              <a:noFill/>
            </p:spPr>
            <p:txBody>
              <a:bodyPr wrap="square" lIns="0" tIns="0" rIns="0" bIns="0" rtlCol="0">
                <a:spAutoFit/>
              </a:bodyPr>
              <a:lstStyle/>
              <a:p>
                <a:pPr algn="ctr" defTabSz="914418">
                  <a:spcBef>
                    <a:spcPts val="714"/>
                  </a:spcBef>
                </a:pPr>
                <a:r>
                  <a:rPr lang="en-US" sz="1429">
                    <a:solidFill>
                      <a:srgbClr val="333E48"/>
                    </a:solidFill>
                    <a:latin typeface="Arial"/>
                  </a:rPr>
                  <a:t>Radiology</a:t>
                </a:r>
              </a:p>
            </p:txBody>
          </p:sp>
          <p:pic>
            <p:nvPicPr>
              <p:cNvPr id="1032" name="Picture 8" descr="L:\public\share\ABC Templates and Resources\Template Resources (AB and TABC)\Art Icons Logos (AB and TABC)\Icons (AB and TABC)\X-ray.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156475" y="3756026"/>
                <a:ext cx="364236"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Group 102"/>
            <p:cNvGrpSpPr/>
            <p:nvPr/>
          </p:nvGrpSpPr>
          <p:grpSpPr>
            <a:xfrm>
              <a:off x="2646079" y="3756026"/>
              <a:ext cx="1078852" cy="698368"/>
              <a:chOff x="2718228" y="3756026"/>
              <a:chExt cx="1078852" cy="698368"/>
            </a:xfrm>
          </p:grpSpPr>
          <p:sp>
            <p:nvSpPr>
              <p:cNvPr id="101" name="TextBox 100"/>
              <p:cNvSpPr txBox="1"/>
              <p:nvPr/>
            </p:nvSpPr>
            <p:spPr bwMode="gray">
              <a:xfrm>
                <a:off x="2718228" y="4300442"/>
                <a:ext cx="1078852" cy="153952"/>
              </a:xfrm>
              <a:prstGeom prst="rect">
                <a:avLst/>
              </a:prstGeom>
              <a:noFill/>
            </p:spPr>
            <p:txBody>
              <a:bodyPr wrap="square" lIns="0" tIns="0" rIns="0" bIns="0" rtlCol="0">
                <a:spAutoFit/>
              </a:bodyPr>
              <a:lstStyle/>
              <a:p>
                <a:pPr algn="ctr" defTabSz="914418">
                  <a:spcBef>
                    <a:spcPts val="714"/>
                  </a:spcBef>
                </a:pPr>
                <a:r>
                  <a:rPr lang="en-US" sz="1429">
                    <a:solidFill>
                      <a:srgbClr val="333E48"/>
                    </a:solidFill>
                    <a:latin typeface="Arial"/>
                  </a:rPr>
                  <a:t>Neurology</a:t>
                </a:r>
              </a:p>
            </p:txBody>
          </p:sp>
          <p:grpSp>
            <p:nvGrpSpPr>
              <p:cNvPr id="95" name="Group 94"/>
              <p:cNvGrpSpPr/>
              <p:nvPr/>
            </p:nvGrpSpPr>
            <p:grpSpPr>
              <a:xfrm>
                <a:off x="3057103" y="3756026"/>
                <a:ext cx="401102" cy="457200"/>
                <a:chOff x="3027818" y="3678750"/>
                <a:chExt cx="401102" cy="457200"/>
              </a:xfrm>
            </p:grpSpPr>
            <p:pic>
              <p:nvPicPr>
                <p:cNvPr id="1033" name="Picture 9" descr="C:\Users\walsht\AppData\Local\Microsoft\Windows\Temporary Internet Files\Content.Outlook\3RQKMM4C\Person_Psychologist (3).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027818" y="3678750"/>
                  <a:ext cx="401102" cy="4572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bwMode="gray">
                <a:xfrm>
                  <a:off x="3321108" y="3999851"/>
                  <a:ext cx="84922" cy="113856"/>
                </a:xfrm>
                <a:prstGeom prst="round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defTabSz="914418">
                    <a:spcBef>
                      <a:spcPts val="714"/>
                    </a:spcBef>
                  </a:pPr>
                  <a:endParaRPr lang="en-US" sz="1429" err="1">
                    <a:solidFill>
                      <a:srgbClr val="FFFFFF"/>
                    </a:solidFill>
                    <a:latin typeface="Arial"/>
                  </a:endParaRPr>
                </a:p>
              </p:txBody>
            </p:sp>
            <p:pic>
              <p:nvPicPr>
                <p:cNvPr id="1031" name="Picture 7" descr="L:\public\share\ABC Templates and Resources\Template Resources (AB and TABC)\Art Icons Logos (AB and TABC)\Icons (AB and TABC)\Brain-2.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317849" y="4020233"/>
                  <a:ext cx="91440" cy="7309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7" name="Group 96"/>
            <p:cNvGrpSpPr/>
            <p:nvPr/>
          </p:nvGrpSpPr>
          <p:grpSpPr>
            <a:xfrm>
              <a:off x="4716971" y="3784220"/>
              <a:ext cx="1078852" cy="670174"/>
              <a:chOff x="4716971" y="3784220"/>
              <a:chExt cx="1078852" cy="670174"/>
            </a:xfrm>
          </p:grpSpPr>
          <p:sp>
            <p:nvSpPr>
              <p:cNvPr id="110" name="TextBox 109"/>
              <p:cNvSpPr txBox="1"/>
              <p:nvPr/>
            </p:nvSpPr>
            <p:spPr bwMode="gray">
              <a:xfrm>
                <a:off x="4716971" y="4300442"/>
                <a:ext cx="1078852" cy="153952"/>
              </a:xfrm>
              <a:prstGeom prst="rect">
                <a:avLst/>
              </a:prstGeom>
              <a:noFill/>
            </p:spPr>
            <p:txBody>
              <a:bodyPr wrap="square" lIns="0" tIns="0" rIns="0" bIns="0" rtlCol="0">
                <a:spAutoFit/>
              </a:bodyPr>
              <a:lstStyle/>
              <a:p>
                <a:pPr algn="ctr" defTabSz="914418">
                  <a:spcBef>
                    <a:spcPts val="714"/>
                  </a:spcBef>
                </a:pPr>
                <a:r>
                  <a:rPr lang="en-US" sz="1429">
                    <a:solidFill>
                      <a:srgbClr val="333E48"/>
                    </a:solidFill>
                    <a:latin typeface="Arial"/>
                  </a:rPr>
                  <a:t>Pediatrics</a:t>
                </a:r>
              </a:p>
            </p:txBody>
          </p:sp>
          <p:pic>
            <p:nvPicPr>
              <p:cNvPr id="1034" name="Picture 10" descr="L:\public\share\ABC Templates and Resources\Template Resources (AB and TABC)\Art Icons Logos (AB and TABC)\Icons (AB and TABC)\Family.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027797" y="3784220"/>
                <a:ext cx="457200" cy="40081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8" name="Picture 57"/>
          <p:cNvPicPr>
            <a:picLocks noChangeAspect="1"/>
          </p:cNvPicPr>
          <p:nvPr/>
        </p:nvPicPr>
        <p:blipFill>
          <a:blip r:embed="rId12"/>
          <a:stretch>
            <a:fillRect/>
          </a:stretch>
        </p:blipFill>
        <p:spPr>
          <a:xfrm>
            <a:off x="0" y="5384856"/>
            <a:ext cx="1524132" cy="1268078"/>
          </a:xfrm>
          <a:prstGeom prst="rect">
            <a:avLst/>
          </a:prstGeom>
        </p:spPr>
      </p:pic>
    </p:spTree>
    <p:extLst>
      <p:ext uri="{BB962C8B-B14F-4D97-AF65-F5344CB8AC3E}">
        <p14:creationId xmlns:p14="http://schemas.microsoft.com/office/powerpoint/2010/main" val="215975568"/>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9" name="Chart 8"/>
          <p:cNvGraphicFramePr/>
          <p:nvPr>
            <p:extLst/>
          </p:nvPr>
        </p:nvGraphicFramePr>
        <p:xfrm>
          <a:off x="2017824" y="2184236"/>
          <a:ext cx="5688237" cy="4035476"/>
        </p:xfrm>
        <a:graphic>
          <a:graphicData uri="http://schemas.openxmlformats.org/drawingml/2006/chart">
            <c:chart xmlns:c="http://schemas.openxmlformats.org/drawingml/2006/chart" r:id="rId3"/>
          </a:graphicData>
        </a:graphic>
      </p:graphicFrame>
      <p:sp>
        <p:nvSpPr>
          <p:cNvPr id="2" name="Title 1"/>
          <p:cNvSpPr>
            <a:spLocks noGrp="1"/>
          </p:cNvSpPr>
          <p:nvPr>
            <p:ph type="title"/>
          </p:nvPr>
        </p:nvSpPr>
        <p:spPr/>
        <p:txBody>
          <a:bodyPr/>
          <a:lstStyle/>
          <a:p>
            <a:r>
              <a:rPr lang="en-US" smtClean="0"/>
              <a:t>Interest and Investment Show No Signs of Slowing</a:t>
            </a:r>
            <a:endParaRPr lang="en-US"/>
          </a:p>
        </p:txBody>
      </p:sp>
      <p:sp>
        <p:nvSpPr>
          <p:cNvPr id="3" name="Text Placeholder 2"/>
          <p:cNvSpPr>
            <a:spLocks noGrp="1"/>
          </p:cNvSpPr>
          <p:nvPr>
            <p:ph type="body" sz="quarter" idx="25"/>
          </p:nvPr>
        </p:nvSpPr>
        <p:spPr>
          <a:xfrm>
            <a:off x="1982107" y="1026223"/>
            <a:ext cx="8229600" cy="307777"/>
          </a:xfrm>
        </p:spPr>
        <p:txBody>
          <a:bodyPr/>
          <a:lstStyle/>
          <a:p>
            <a:r>
              <a:rPr lang="en-US"/>
              <a:t>Telehealth </a:t>
            </a:r>
            <a:r>
              <a:rPr lang="en-US" smtClean="0"/>
              <a:t>Continues to Be a </a:t>
            </a:r>
            <a:r>
              <a:rPr lang="en-US"/>
              <a:t>Top Priority </a:t>
            </a:r>
            <a:r>
              <a:rPr lang="en-US" smtClean="0"/>
              <a:t>for Health Care Professionals</a:t>
            </a:r>
            <a:endParaRPr lang="en-US"/>
          </a:p>
        </p:txBody>
      </p:sp>
      <p:sp>
        <p:nvSpPr>
          <p:cNvPr id="5" name="Text Placeholder 4"/>
          <p:cNvSpPr>
            <a:spLocks noGrp="1"/>
          </p:cNvSpPr>
          <p:nvPr>
            <p:ph type="body" sz="quarter" idx="27"/>
          </p:nvPr>
        </p:nvSpPr>
        <p:spPr>
          <a:xfrm>
            <a:off x="4811129" y="6390693"/>
            <a:ext cx="5856871" cy="467307"/>
          </a:xfrm>
        </p:spPr>
        <p:txBody>
          <a:bodyPr/>
          <a:lstStyle/>
          <a:p>
            <a:r>
              <a:rPr lang="en-US" smtClean="0"/>
              <a:t>Sources: </a:t>
            </a:r>
            <a:r>
              <a:rPr lang="en-US"/>
              <a:t>“2017 U.S. Telemedicine Industry Benchmark Survey,” REACH Health, April 2017, </a:t>
            </a:r>
            <a:r>
              <a:rPr lang="en-US" smtClean="0"/>
              <a:t>http</a:t>
            </a:r>
            <a:r>
              <a:rPr lang="en-US"/>
              <a:t>://reachhealth.com/wp-content/uploads/2017-US-Telemedicine-Industry-Benchmark-Survey-REACH-Health.pdf; ATA, “Executive Leadership Survey,” March 2017, http://</a:t>
            </a:r>
            <a:r>
              <a:rPr lang="en-US" smtClean="0"/>
              <a:t>thesource.americantelemed.org/resources/telemedicine-executive-leadership-survey, Service Line Strategy Advisor research </a:t>
            </a:r>
            <a:r>
              <a:rPr lang="en-US"/>
              <a:t>and analysis.</a:t>
            </a:r>
          </a:p>
        </p:txBody>
      </p:sp>
      <p:sp>
        <p:nvSpPr>
          <p:cNvPr id="6" name="Text Placeholder 5"/>
          <p:cNvSpPr>
            <a:spLocks noGrp="1"/>
          </p:cNvSpPr>
          <p:nvPr>
            <p:ph type="body" sz="quarter" idx="28"/>
          </p:nvPr>
        </p:nvSpPr>
        <p:spPr>
          <a:xfrm>
            <a:off x="1524000" y="6491444"/>
            <a:ext cx="2495006" cy="109920"/>
          </a:xfrm>
        </p:spPr>
        <p:txBody>
          <a:bodyPr/>
          <a:lstStyle/>
          <a:p>
            <a:r>
              <a:rPr lang="en-US" smtClean="0"/>
              <a:t>ATA, “Executive Leadership Survey”; n=168.</a:t>
            </a:r>
            <a:endParaRPr lang="en-US"/>
          </a:p>
        </p:txBody>
      </p:sp>
      <p:sp>
        <p:nvSpPr>
          <p:cNvPr id="8" name="TextBox 45"/>
          <p:cNvSpPr txBox="1">
            <a:spLocks noChangeArrowheads="1"/>
          </p:cNvSpPr>
          <p:nvPr/>
        </p:nvSpPr>
        <p:spPr bwMode="gray">
          <a:xfrm>
            <a:off x="1982107" y="1464792"/>
            <a:ext cx="7541986" cy="974887"/>
          </a:xfrm>
          <a:prstGeom prst="rect">
            <a:avLst/>
          </a:prstGeom>
          <a:noFill/>
          <a:ln w="9525">
            <a:noFill/>
            <a:miter lim="800000"/>
          </a:ln>
        </p:spPr>
        <p:txBody>
          <a:bodyPr lIns="65269" tIns="65269" rIns="65269" bIns="65269"/>
          <a:lstStyle/>
          <a:p>
            <a:pPr defTabSz="914418">
              <a:spcBef>
                <a:spcPts val="714"/>
              </a:spcBef>
            </a:pPr>
            <a:r>
              <a:rPr lang="en-US" sz="1571" b="1">
                <a:solidFill>
                  <a:srgbClr val="333E48"/>
                </a:solidFill>
                <a:latin typeface="Arial"/>
              </a:rPr>
              <a:t>Telemedicine as a Strategic Priority </a:t>
            </a:r>
          </a:p>
          <a:p>
            <a:pPr defTabSz="914418">
              <a:spcBef>
                <a:spcPts val="714"/>
              </a:spcBef>
            </a:pPr>
            <a:r>
              <a:rPr lang="en-US" sz="1429" i="1">
                <a:solidFill>
                  <a:srgbClr val="333E48"/>
                </a:solidFill>
                <a:latin typeface="Arial"/>
              </a:rPr>
              <a:t>REACH Health, “2017 U.S. Telemedicine Industry Benchmark Survey”</a:t>
            </a:r>
          </a:p>
          <a:p>
            <a:pPr defTabSz="914418">
              <a:spcBef>
                <a:spcPts val="714"/>
              </a:spcBef>
            </a:pPr>
            <a:r>
              <a:rPr lang="en-US" sz="1214" i="1">
                <a:solidFill>
                  <a:srgbClr val="333E48"/>
                </a:solidFill>
                <a:latin typeface="Arial"/>
              </a:rPr>
              <a:t>n=436</a:t>
            </a:r>
          </a:p>
        </p:txBody>
      </p:sp>
      <p:sp>
        <p:nvSpPr>
          <p:cNvPr id="10" name="TextBox 9"/>
          <p:cNvSpPr txBox="1"/>
          <p:nvPr/>
        </p:nvSpPr>
        <p:spPr bwMode="gray">
          <a:xfrm>
            <a:off x="7934216" y="3205109"/>
            <a:ext cx="2265739" cy="1993730"/>
          </a:xfrm>
          <a:prstGeom prst="rect">
            <a:avLst/>
          </a:prstGeom>
          <a:solidFill>
            <a:schemeClr val="accent1"/>
          </a:solidFill>
          <a:ln w="6350">
            <a:solidFill>
              <a:schemeClr val="bg1"/>
            </a:solidFill>
          </a:ln>
        </p:spPr>
        <p:txBody>
          <a:bodyPr wrap="square" lIns="261077" tIns="391606" rIns="261077" bIns="0" rtlCol="0">
            <a:noAutofit/>
          </a:bodyPr>
          <a:lstStyle/>
          <a:p>
            <a:pPr defTabSz="914418">
              <a:spcBef>
                <a:spcPts val="714"/>
              </a:spcBef>
            </a:pPr>
            <a:endParaRPr lang="en-US" sz="1429">
              <a:solidFill>
                <a:srgbClr val="333E48"/>
              </a:solidFill>
              <a:latin typeface="Arial"/>
            </a:endParaRPr>
          </a:p>
        </p:txBody>
      </p:sp>
      <p:sp>
        <p:nvSpPr>
          <p:cNvPr id="11" name="TextBox 10"/>
          <p:cNvSpPr txBox="1"/>
          <p:nvPr/>
        </p:nvSpPr>
        <p:spPr bwMode="gray">
          <a:xfrm>
            <a:off x="8083257" y="4114501"/>
            <a:ext cx="1967614" cy="879728"/>
          </a:xfrm>
          <a:prstGeom prst="rect">
            <a:avLst/>
          </a:prstGeom>
          <a:noFill/>
        </p:spPr>
        <p:txBody>
          <a:bodyPr wrap="square" lIns="0" tIns="0" rIns="0" bIns="0" rtlCol="0">
            <a:spAutoFit/>
          </a:bodyPr>
          <a:lstStyle/>
          <a:p>
            <a:pPr algn="ctr" defTabSz="914418">
              <a:spcBef>
                <a:spcPts val="714"/>
              </a:spcBef>
            </a:pPr>
            <a:r>
              <a:rPr lang="en-US" sz="1429">
                <a:solidFill>
                  <a:srgbClr val="333E48"/>
                </a:solidFill>
                <a:latin typeface="Arial"/>
              </a:rPr>
              <a:t>Health care executives responding that they were likely to invest in telehealth in 2017</a:t>
            </a:r>
            <a:r>
              <a:rPr lang="en-US" sz="1429" baseline="30000">
                <a:solidFill>
                  <a:srgbClr val="333E48"/>
                </a:solidFill>
                <a:latin typeface="Arial"/>
              </a:rPr>
              <a:t>1</a:t>
            </a:r>
          </a:p>
        </p:txBody>
      </p:sp>
      <p:sp>
        <p:nvSpPr>
          <p:cNvPr id="12" name="TextBox 11"/>
          <p:cNvSpPr txBox="1"/>
          <p:nvPr/>
        </p:nvSpPr>
        <p:spPr bwMode="gray">
          <a:xfrm>
            <a:off x="7734395" y="3527371"/>
            <a:ext cx="2665344" cy="483659"/>
          </a:xfrm>
          <a:prstGeom prst="rect">
            <a:avLst/>
          </a:prstGeom>
          <a:noFill/>
        </p:spPr>
        <p:txBody>
          <a:bodyPr wrap="square" lIns="0" tIns="0" rIns="0" bIns="0" rtlCol="0">
            <a:spAutoFit/>
          </a:bodyPr>
          <a:lstStyle/>
          <a:p>
            <a:pPr algn="ctr" defTabSz="914418"/>
            <a:r>
              <a:rPr lang="en-US" sz="3143">
                <a:solidFill>
                  <a:srgbClr val="CF0A2C"/>
                </a:solidFill>
                <a:latin typeface="Arial"/>
              </a:rPr>
              <a:t>83%</a:t>
            </a:r>
          </a:p>
        </p:txBody>
      </p:sp>
      <p:grpSp>
        <p:nvGrpSpPr>
          <p:cNvPr id="13" name="Group 12"/>
          <p:cNvGrpSpPr/>
          <p:nvPr/>
        </p:nvGrpSpPr>
        <p:grpSpPr>
          <a:xfrm>
            <a:off x="7934196" y="3205109"/>
            <a:ext cx="456271" cy="312390"/>
            <a:chOff x="4454248" y="2003891"/>
            <a:chExt cx="319390" cy="218673"/>
          </a:xfrm>
        </p:grpSpPr>
        <p:sp>
          <p:nvSpPr>
            <p:cNvPr id="14" name="Freeform 13"/>
            <p:cNvSpPr/>
            <p:nvPr/>
          </p:nvSpPr>
          <p:spPr bwMode="gray">
            <a:xfrm flipH="1">
              <a:off x="4454248" y="2003891"/>
              <a:ext cx="319390" cy="218673"/>
            </a:xfrm>
            <a:custGeom>
              <a:gdLst>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en-US" sz="1857">
                <a:solidFill>
                  <a:srgbClr val="FFFFFF"/>
                </a:solidFill>
                <a:latin typeface="Arial"/>
              </a:endParaRPr>
            </a:p>
          </p:txBody>
        </p:sp>
        <p:sp>
          <p:nvSpPr>
            <p:cNvPr id="15" name="Freeform 14"/>
            <p:cNvSpPr/>
            <p:nvPr/>
          </p:nvSpPr>
          <p:spPr bwMode="gray">
            <a:xfrm rot="1510923" flipV="1">
              <a:off x="4532332" y="2017279"/>
              <a:ext cx="84539" cy="176966"/>
            </a:xfrm>
            <a:custGeom>
              <a:gdLst>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 name="connsiteX6" fmla="*/ 0 w 183356"/>
                <a:gd name="connsiteY6" fmla="*/ 0 h 137517"/>
                <a:gd name="connsiteX7" fmla="*/ 0 w 183356"/>
                <a:gd name="connsiteY7" fmla="*/ 0 h 137517"/>
                <a:gd name="connsiteX8" fmla="*/ 45839 w 183356"/>
                <a:gd name="connsiteY8" fmla="*/ 0 h 137517"/>
                <a:gd name="connsiteX9" fmla="*/ 45839 w 183356"/>
                <a:gd name="connsiteY9" fmla="*/ 0 h 137517"/>
                <a:gd name="connsiteX10" fmla="*/ 45839 w 183356"/>
                <a:gd name="connsiteY10" fmla="*/ 45839 h 183356"/>
                <a:gd name="connsiteX11" fmla="*/ 137279 w 183356"/>
                <a:gd name="connsiteY11" fmla="*/ 91440 h 183356"/>
                <a:gd name="connsiteX12" fmla="*/ 0 w 183356"/>
                <a:gd name="connsiteY12" fmla="*/ 45839 h 1833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3">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algn="ctr" defTabSz="2089546"/>
              <a:endParaRPr lang="en-US" sz="1429">
                <a:solidFill>
                  <a:srgbClr val="DBE1E5"/>
                </a:solidFill>
                <a:latin typeface="Arial"/>
              </a:endParaRPr>
            </a:p>
          </p:txBody>
        </p:sp>
      </p:grpSp>
      <p:pic>
        <p:nvPicPr>
          <p:cNvPr id="16" name="Picture 15"/>
          <p:cNvPicPr>
            <a:picLocks noChangeAspect="1"/>
          </p:cNvPicPr>
          <p:nvPr/>
        </p:nvPicPr>
        <p:blipFill>
          <a:blip r:embed="rId4"/>
          <a:stretch>
            <a:fillRect/>
          </a:stretch>
        </p:blipFill>
        <p:spPr>
          <a:xfrm>
            <a:off x="0" y="5164169"/>
            <a:ext cx="1524132" cy="1268078"/>
          </a:xfrm>
          <a:prstGeom prst="rect">
            <a:avLst/>
          </a:prstGeom>
        </p:spPr>
      </p:pic>
    </p:spTree>
    <p:extLst>
      <p:ext uri="{BB962C8B-B14F-4D97-AF65-F5344CB8AC3E}">
        <p14:creationId xmlns:p14="http://schemas.microsoft.com/office/powerpoint/2010/main" val="82421930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3.22"/>
  <p:tag name="AS_TITLE" val="Aspose.Slides for .NET 4.0"/>
  <p:tag name="AS_VERSION" val="17.3"/>
</p:tagLst>
</file>

<file path=ppt/theme/theme1.xml><?xml version="1.0" encoding="utf-8"?>
<a:theme xmlns:r="http://schemas.openxmlformats.org/officeDocument/2006/relationships"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custClrLst>
    <a:custClr name="Green">
      <a:srgbClr val="91BE3A"/>
    </a:custClr>
    <a:custClr name="Yellow">
      <a:srgbClr val="FFE512"/>
    </a:custClr>
  </a:custClrLst>
  <a:extLst>
    <a:ext uri="{05A4C25C-085E-4340-85A3-A5531E510DB2}">
      <thm15:themeFamily xmlns:thm15="http://schemas.microsoft.com/office/thememl/2012/main" name="AB1 On-screen 030117.potm" id="{9F6320B9-4BF0-428B-869F-B6B5335729FA}" vid="{ADDD6B45-DDE8-411D-AC38-8D97A1E0D7FE}"/>
    </a:ext>
  </a:extLst>
</a:theme>
</file>

<file path=ppt/theme/theme3.xml><?xml version="1.0" encoding="utf-8"?>
<a:theme xmlns:r="http://schemas.openxmlformats.org/officeDocument/2006/relationships" xmlns:a="http://schemas.openxmlformats.org/drawingml/2006/main" name="1_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custClrLst>
    <a:custClr name="Green">
      <a:srgbClr val="91BE3A"/>
    </a:custClr>
    <a:custClr name="Yellow">
      <a:srgbClr val="FFE512"/>
    </a:custClr>
  </a:custClrLst>
  <a:extLst>
    <a:ext uri="{05A4C25C-085E-4340-85A3-A5531E510DB2}">
      <thm15:themeFamily xmlns:thm15="http://schemas.microsoft.com/office/thememl/2012/main" name="AB1 On-screen 030117.potm" id="{9F6320B9-4BF0-428B-869F-B6B5335729FA}" vid="{ADDD6B45-DDE8-411D-AC38-8D97A1E0D7FE}"/>
    </a:ext>
  </a:extLst>
</a:theme>
</file>

<file path=ppt/theme/theme4.xml><?xml version="1.0" encoding="utf-8"?>
<a:theme xmlns:r="http://schemas.openxmlformats.org/officeDocument/2006/relationships" xmlns:a="http://schemas.openxmlformats.org/drawingml/2006/main" name="2_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custClrLst>
    <a:custClr name="Green">
      <a:srgbClr val="91BE3A"/>
    </a:custClr>
    <a:custClr name="Yellow">
      <a:srgbClr val="FFE512"/>
    </a:custClr>
  </a:custClrLst>
  <a:extLst>
    <a:ext uri="{05A4C25C-085E-4340-85A3-A5531E510DB2}">
      <thm15:themeFamily xmlns:thm15="http://schemas.microsoft.com/office/thememl/2012/main" name="AB1 On-screen 030117.potm" id="{9F6320B9-4BF0-428B-869F-B6B5335729FA}" vid="{ADDD6B45-DDE8-411D-AC38-8D97A1E0D7FE}"/>
    </a:ext>
  </a:extLst>
</a:theme>
</file>

<file path=ppt/theme/theme5.xml><?xml version="1.0" encoding="utf-8"?>
<a:theme xmlns:r="http://schemas.openxmlformats.org/officeDocument/2006/relationships" xmlns:a="http://schemas.openxmlformats.org/drawingml/2006/main" name="3_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custClrLst>
    <a:custClr name="Green">
      <a:srgbClr val="91BE3A"/>
    </a:custClr>
    <a:custClr name="Yellow">
      <a:srgbClr val="FFE512"/>
    </a:custClr>
  </a:custClrLst>
  <a:extLst>
    <a:ext uri="{05A4C25C-085E-4340-85A3-A5531E510DB2}">
      <thm15:themeFamily xmlns:thm15="http://schemas.microsoft.com/office/thememl/2012/main" name="AB1 On-screen 030117.potm" id="{9F6320B9-4BF0-428B-869F-B6B5335729FA}" vid="{ADDD6B45-DDE8-411D-AC38-8D97A1E0D7FE}"/>
    </a:ext>
  </a:extLst>
</a:theme>
</file>

<file path=ppt/theme/theme6.xml><?xml version="1.0" encoding="utf-8"?>
<a:theme xmlns:r="http://schemas.openxmlformats.org/officeDocument/2006/relationships" xmlns:a="http://schemas.openxmlformats.org/drawingml/2006/main" name="4_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custClrLst>
    <a:custClr name="Green">
      <a:srgbClr val="91BE3A"/>
    </a:custClr>
    <a:custClr name="Yellow">
      <a:srgbClr val="FFE512"/>
    </a:custClr>
  </a:custClrLst>
  <a:extLst>
    <a:ext uri="{05A4C25C-085E-4340-85A3-A5531E510DB2}">
      <thm15:themeFamily xmlns:thm15="http://schemas.microsoft.com/office/thememl/2012/main" name="AB1 On-screen 030117.potm" id="{9F6320B9-4BF0-428B-869F-B6B5335729FA}" vid="{ADDD6B45-DDE8-411D-AC38-8D97A1E0D7FE}"/>
    </a:ext>
  </a:extLst>
</a:theme>
</file>

<file path=ppt/theme/theme7.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Template>TM04033937[[fn=Vapor Trail]]</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